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Lst>
  <p:sldSz cy="3981450" cx="7620000"/>
  <p:notesSz cx="6858000" cy="9144000"/>
  <p:embeddedFontLst>
    <p:embeddedFont>
      <p:font typeface="Open Sans"/>
      <p:regular r:id="rId70"/>
      <p:bold r:id="rId71"/>
      <p:italic r:id="rId72"/>
      <p:boldItalic r:id="rId7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254">
          <p15:clr>
            <a:srgbClr val="A4A3A4"/>
          </p15:clr>
        </p15:guide>
        <p15:guide id="2" pos="2400">
          <p15:clr>
            <a:srgbClr val="A4A3A4"/>
          </p15:clr>
        </p15:guide>
      </p15:sldGuideLst>
    </p:ext>
    <p:ext uri="GoogleSlidesCustomDataVersion2">
      <go:slidesCustomData xmlns:go="http://customooxmlschemas.google.com/" r:id="rId74" roundtripDataSignature="AMtx7mhFMmEK1XhdqCt/83vlsriv4PG44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254" orient="horz"/>
        <p:guide pos="240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font" Target="fonts/OpenSans-boldItalic.fntdata"/><Relationship Id="rId72" Type="http://schemas.openxmlformats.org/officeDocument/2006/relationships/font" Target="fonts/OpenSans-italic.fntdata"/><Relationship Id="rId31" Type="http://schemas.openxmlformats.org/officeDocument/2006/relationships/slide" Target="slides/slide26.xml"/><Relationship Id="rId30" Type="http://schemas.openxmlformats.org/officeDocument/2006/relationships/slide" Target="slides/slide25.xml"/><Relationship Id="rId74" Type="http://customschemas.google.com/relationships/presentationmetadata" Target="metadata"/><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71" Type="http://schemas.openxmlformats.org/officeDocument/2006/relationships/font" Target="fonts/OpenSans-bold.fntdata"/><Relationship Id="rId70" Type="http://schemas.openxmlformats.org/officeDocument/2006/relationships/font" Target="fonts/OpenSans-regular.fntdata"/><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f89bd3b56d_3_0: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gf89bd3b56d_3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9" name="Google Shape;149;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1" name="Google Shape;161;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3" name="Google Shape;173;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ee256591df_0_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5" name="Google Shape;185;gee256591df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ee256591df_0_1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6" name="Google Shape;196;gee256591df_0_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ee256591df_0_2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7" name="Google Shape;207;gee256591df_0_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ee256591df_0_3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8" name="Google Shape;218;gee256591df_0_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ee256591df_0_5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9" name="Google Shape;229;gee256591df_0_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edaf2065a5_1_5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0" name="Google Shape;240;gedaf2065a5_1_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gedaf2065a5_1_6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1" name="Google Shape;251;gedaf2065a5_1_6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1: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 name="Google Shape;65;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edaf2065a5_1_7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2" name="Google Shape;262;gedaf2065a5_1_7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gedaf2065a5_1_8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3" name="Google Shape;273;gedaf2065a5_1_8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gedaf2065a5_1_9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4" name="Google Shape;284;gedaf2065a5_1_9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gedaf2065a5_1_10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5" name="Google Shape;295;gedaf2065a5_1_10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gedaf2065a5_1_11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6" name="Google Shape;306;gedaf2065a5_1_1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g110b46777ec_0_1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7" name="Google Shape;317;g110b46777ec_0_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gee256591df_0_6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8" name="Google Shape;328;gee256591df_0_6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gee2322c6bf_0_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9" name="Google Shape;339;gee2322c6bf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gee2322c6bf_0_1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0" name="Google Shape;350;gee2322c6bf_0_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gee2322c6bf_0_2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1" name="Google Shape;361;gee2322c6bf_0_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f3250da317_1_0: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gf3250da317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gee2322c6bf_0_3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2" name="Google Shape;372;gee2322c6bf_0_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gedaf2065a5_1_12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3" name="Google Shape;383;gedaf2065a5_1_1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gedaf2065a5_1_19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4" name="Google Shape;394;gedaf2065a5_1_19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gedaf2065a5_1_14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5" name="Google Shape;405;gedaf2065a5_1_1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gedaf2065a5_1_15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6" name="Google Shape;416;gedaf2065a5_1_1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 name="Shape 425"/>
        <p:cNvGrpSpPr/>
        <p:nvPr/>
      </p:nvGrpSpPr>
      <p:grpSpPr>
        <a:xfrm>
          <a:off x="0" y="0"/>
          <a:ext cx="0" cy="0"/>
          <a:chOff x="0" y="0"/>
          <a:chExt cx="0" cy="0"/>
        </a:xfrm>
      </p:grpSpPr>
      <p:sp>
        <p:nvSpPr>
          <p:cNvPr id="426" name="Google Shape;426;gedaf2065a5_1_16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7" name="Google Shape;427;gedaf2065a5_1_16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6" name="Shape 436"/>
        <p:cNvGrpSpPr/>
        <p:nvPr/>
      </p:nvGrpSpPr>
      <p:grpSpPr>
        <a:xfrm>
          <a:off x="0" y="0"/>
          <a:ext cx="0" cy="0"/>
          <a:chOff x="0" y="0"/>
          <a:chExt cx="0" cy="0"/>
        </a:xfrm>
      </p:grpSpPr>
      <p:sp>
        <p:nvSpPr>
          <p:cNvPr id="437" name="Google Shape;437;gedaf2065a5_1_17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8" name="Google Shape;438;gedaf2065a5_1_17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7" name="Shape 447"/>
        <p:cNvGrpSpPr/>
        <p:nvPr/>
      </p:nvGrpSpPr>
      <p:grpSpPr>
        <a:xfrm>
          <a:off x="0" y="0"/>
          <a:ext cx="0" cy="0"/>
          <a:chOff x="0" y="0"/>
          <a:chExt cx="0" cy="0"/>
        </a:xfrm>
      </p:grpSpPr>
      <p:sp>
        <p:nvSpPr>
          <p:cNvPr id="448" name="Google Shape;448;gedaf2065a5_1_18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9" name="Google Shape;449;gedaf2065a5_1_18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8" name="Shape 458"/>
        <p:cNvGrpSpPr/>
        <p:nvPr/>
      </p:nvGrpSpPr>
      <p:grpSpPr>
        <a:xfrm>
          <a:off x="0" y="0"/>
          <a:ext cx="0" cy="0"/>
          <a:chOff x="0" y="0"/>
          <a:chExt cx="0" cy="0"/>
        </a:xfrm>
      </p:grpSpPr>
      <p:sp>
        <p:nvSpPr>
          <p:cNvPr id="459" name="Google Shape;459;gee2322c6bf_0_4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0" name="Google Shape;460;gee2322c6bf_0_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9" name="Shape 469"/>
        <p:cNvGrpSpPr/>
        <p:nvPr/>
      </p:nvGrpSpPr>
      <p:grpSpPr>
        <a:xfrm>
          <a:off x="0" y="0"/>
          <a:ext cx="0" cy="0"/>
          <a:chOff x="0" y="0"/>
          <a:chExt cx="0" cy="0"/>
        </a:xfrm>
      </p:grpSpPr>
      <p:sp>
        <p:nvSpPr>
          <p:cNvPr id="470" name="Google Shape;470;gee2322c6bf_0_55: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1" name="Google Shape;471;gee2322c6bf_0_5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f89bd3b56d_3_13: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 name="Google Shape;87;gf89bd3b56d_3_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0" name="Shape 480"/>
        <p:cNvGrpSpPr/>
        <p:nvPr/>
      </p:nvGrpSpPr>
      <p:grpSpPr>
        <a:xfrm>
          <a:off x="0" y="0"/>
          <a:ext cx="0" cy="0"/>
          <a:chOff x="0" y="0"/>
          <a:chExt cx="0" cy="0"/>
        </a:xfrm>
      </p:grpSpPr>
      <p:sp>
        <p:nvSpPr>
          <p:cNvPr id="481" name="Google Shape;481;gee2322c6bf_0_66: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2" name="Google Shape;482;gee2322c6bf_0_6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1" name="Shape 491"/>
        <p:cNvGrpSpPr/>
        <p:nvPr/>
      </p:nvGrpSpPr>
      <p:grpSpPr>
        <a:xfrm>
          <a:off x="0" y="0"/>
          <a:ext cx="0" cy="0"/>
          <a:chOff x="0" y="0"/>
          <a:chExt cx="0" cy="0"/>
        </a:xfrm>
      </p:grpSpPr>
      <p:sp>
        <p:nvSpPr>
          <p:cNvPr id="492" name="Google Shape;492;gee2322c6bf_0_7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3" name="Google Shape;493;gee2322c6bf_0_7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2" name="Shape 502"/>
        <p:cNvGrpSpPr/>
        <p:nvPr/>
      </p:nvGrpSpPr>
      <p:grpSpPr>
        <a:xfrm>
          <a:off x="0" y="0"/>
          <a:ext cx="0" cy="0"/>
          <a:chOff x="0" y="0"/>
          <a:chExt cx="0" cy="0"/>
        </a:xfrm>
      </p:grpSpPr>
      <p:sp>
        <p:nvSpPr>
          <p:cNvPr id="503" name="Google Shape;503;gee2322c6bf_0_8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4" name="Google Shape;504;gee2322c6bf_0_8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3" name="Shape 513"/>
        <p:cNvGrpSpPr/>
        <p:nvPr/>
      </p:nvGrpSpPr>
      <p:grpSpPr>
        <a:xfrm>
          <a:off x="0" y="0"/>
          <a:ext cx="0" cy="0"/>
          <a:chOff x="0" y="0"/>
          <a:chExt cx="0" cy="0"/>
        </a:xfrm>
      </p:grpSpPr>
      <p:sp>
        <p:nvSpPr>
          <p:cNvPr id="514" name="Google Shape;514;gedaf2065a5_1_2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5" name="Google Shape;515;gedaf2065a5_1_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4" name="Shape 524"/>
        <p:cNvGrpSpPr/>
        <p:nvPr/>
      </p:nvGrpSpPr>
      <p:grpSpPr>
        <a:xfrm>
          <a:off x="0" y="0"/>
          <a:ext cx="0" cy="0"/>
          <a:chOff x="0" y="0"/>
          <a:chExt cx="0" cy="0"/>
        </a:xfrm>
      </p:grpSpPr>
      <p:sp>
        <p:nvSpPr>
          <p:cNvPr id="525" name="Google Shape;525;gedaf2065a5_1_3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6" name="Google Shape;526;gedaf2065a5_1_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5" name="Shape 535"/>
        <p:cNvGrpSpPr/>
        <p:nvPr/>
      </p:nvGrpSpPr>
      <p:grpSpPr>
        <a:xfrm>
          <a:off x="0" y="0"/>
          <a:ext cx="0" cy="0"/>
          <a:chOff x="0" y="0"/>
          <a:chExt cx="0" cy="0"/>
        </a:xfrm>
      </p:grpSpPr>
      <p:sp>
        <p:nvSpPr>
          <p:cNvPr id="536" name="Google Shape;536;gee2322c6bf_0_9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7" name="Google Shape;537;gee2322c6bf_0_9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6" name="Shape 546"/>
        <p:cNvGrpSpPr/>
        <p:nvPr/>
      </p:nvGrpSpPr>
      <p:grpSpPr>
        <a:xfrm>
          <a:off x="0" y="0"/>
          <a:ext cx="0" cy="0"/>
          <a:chOff x="0" y="0"/>
          <a:chExt cx="0" cy="0"/>
        </a:xfrm>
      </p:grpSpPr>
      <p:sp>
        <p:nvSpPr>
          <p:cNvPr id="547" name="Google Shape;547;gee2322c6bf_0_11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8" name="Google Shape;548;gee2322c6bf_0_1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7" name="Shape 557"/>
        <p:cNvGrpSpPr/>
        <p:nvPr/>
      </p:nvGrpSpPr>
      <p:grpSpPr>
        <a:xfrm>
          <a:off x="0" y="0"/>
          <a:ext cx="0" cy="0"/>
          <a:chOff x="0" y="0"/>
          <a:chExt cx="0" cy="0"/>
        </a:xfrm>
      </p:grpSpPr>
      <p:sp>
        <p:nvSpPr>
          <p:cNvPr id="558" name="Google Shape;558;gee2322c6bf_0_12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9" name="Google Shape;559;gee2322c6bf_0_1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8" name="Shape 568"/>
        <p:cNvGrpSpPr/>
        <p:nvPr/>
      </p:nvGrpSpPr>
      <p:grpSpPr>
        <a:xfrm>
          <a:off x="0" y="0"/>
          <a:ext cx="0" cy="0"/>
          <a:chOff x="0" y="0"/>
          <a:chExt cx="0" cy="0"/>
        </a:xfrm>
      </p:grpSpPr>
      <p:sp>
        <p:nvSpPr>
          <p:cNvPr id="569" name="Google Shape;569;gee2322c6bf_0_13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0" name="Google Shape;570;gee2322c6bf_0_1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9" name="Shape 579"/>
        <p:cNvGrpSpPr/>
        <p:nvPr/>
      </p:nvGrpSpPr>
      <p:grpSpPr>
        <a:xfrm>
          <a:off x="0" y="0"/>
          <a:ext cx="0" cy="0"/>
          <a:chOff x="0" y="0"/>
          <a:chExt cx="0" cy="0"/>
        </a:xfrm>
      </p:grpSpPr>
      <p:sp>
        <p:nvSpPr>
          <p:cNvPr id="580" name="Google Shape;580;gee2322c6bf_0_14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1" name="Google Shape;581;gee2322c6bf_0_1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0" name="Shape 590"/>
        <p:cNvGrpSpPr/>
        <p:nvPr/>
      </p:nvGrpSpPr>
      <p:grpSpPr>
        <a:xfrm>
          <a:off x="0" y="0"/>
          <a:ext cx="0" cy="0"/>
          <a:chOff x="0" y="0"/>
          <a:chExt cx="0" cy="0"/>
        </a:xfrm>
      </p:grpSpPr>
      <p:sp>
        <p:nvSpPr>
          <p:cNvPr id="591" name="Google Shape;591;gee2322c6bf_0_15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2" name="Google Shape;592;gee2322c6bf_0_15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1" name="Shape 601"/>
        <p:cNvGrpSpPr/>
        <p:nvPr/>
      </p:nvGrpSpPr>
      <p:grpSpPr>
        <a:xfrm>
          <a:off x="0" y="0"/>
          <a:ext cx="0" cy="0"/>
          <a:chOff x="0" y="0"/>
          <a:chExt cx="0" cy="0"/>
        </a:xfrm>
      </p:grpSpPr>
      <p:sp>
        <p:nvSpPr>
          <p:cNvPr id="602" name="Google Shape;602;gedaf2065a5_1_1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3" name="Google Shape;603;gedaf2065a5_1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2" name="Shape 612"/>
        <p:cNvGrpSpPr/>
        <p:nvPr/>
      </p:nvGrpSpPr>
      <p:grpSpPr>
        <a:xfrm>
          <a:off x="0" y="0"/>
          <a:ext cx="0" cy="0"/>
          <a:chOff x="0" y="0"/>
          <a:chExt cx="0" cy="0"/>
        </a:xfrm>
      </p:grpSpPr>
      <p:sp>
        <p:nvSpPr>
          <p:cNvPr id="613" name="Google Shape;613;gedaf2065a5_1_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4" name="Google Shape;614;gedaf2065a5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3" name="Shape 623"/>
        <p:cNvGrpSpPr/>
        <p:nvPr/>
      </p:nvGrpSpPr>
      <p:grpSpPr>
        <a:xfrm>
          <a:off x="0" y="0"/>
          <a:ext cx="0" cy="0"/>
          <a:chOff x="0" y="0"/>
          <a:chExt cx="0" cy="0"/>
        </a:xfrm>
      </p:grpSpPr>
      <p:sp>
        <p:nvSpPr>
          <p:cNvPr id="624" name="Google Shape;624;g2e9e9864660_1_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5" name="Google Shape;625;g2e9e9864660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4" name="Shape 634"/>
        <p:cNvGrpSpPr/>
        <p:nvPr/>
      </p:nvGrpSpPr>
      <p:grpSpPr>
        <a:xfrm>
          <a:off x="0" y="0"/>
          <a:ext cx="0" cy="0"/>
          <a:chOff x="0" y="0"/>
          <a:chExt cx="0" cy="0"/>
        </a:xfrm>
      </p:grpSpPr>
      <p:sp>
        <p:nvSpPr>
          <p:cNvPr id="635" name="Google Shape;635;g2e9e9864660_1_1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6" name="Google Shape;636;g2e9e9864660_1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5" name="Shape 645"/>
        <p:cNvGrpSpPr/>
        <p:nvPr/>
      </p:nvGrpSpPr>
      <p:grpSpPr>
        <a:xfrm>
          <a:off x="0" y="0"/>
          <a:ext cx="0" cy="0"/>
          <a:chOff x="0" y="0"/>
          <a:chExt cx="0" cy="0"/>
        </a:xfrm>
      </p:grpSpPr>
      <p:sp>
        <p:nvSpPr>
          <p:cNvPr id="646" name="Google Shape;646;g2e9e9864660_1_2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7" name="Google Shape;647;g2e9e9864660_1_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6" name="Shape 656"/>
        <p:cNvGrpSpPr/>
        <p:nvPr/>
      </p:nvGrpSpPr>
      <p:grpSpPr>
        <a:xfrm>
          <a:off x="0" y="0"/>
          <a:ext cx="0" cy="0"/>
          <a:chOff x="0" y="0"/>
          <a:chExt cx="0" cy="0"/>
        </a:xfrm>
      </p:grpSpPr>
      <p:sp>
        <p:nvSpPr>
          <p:cNvPr id="657" name="Google Shape;657;g2e9e9864660_1_3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8" name="Google Shape;658;g2e9e9864660_1_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7" name="Shape 667"/>
        <p:cNvGrpSpPr/>
        <p:nvPr/>
      </p:nvGrpSpPr>
      <p:grpSpPr>
        <a:xfrm>
          <a:off x="0" y="0"/>
          <a:ext cx="0" cy="0"/>
          <a:chOff x="0" y="0"/>
          <a:chExt cx="0" cy="0"/>
        </a:xfrm>
      </p:grpSpPr>
      <p:sp>
        <p:nvSpPr>
          <p:cNvPr id="668" name="Google Shape;668;g2e9e9864660_1_4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69" name="Google Shape;669;g2e9e9864660_1_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8" name="Shape 678"/>
        <p:cNvGrpSpPr/>
        <p:nvPr/>
      </p:nvGrpSpPr>
      <p:grpSpPr>
        <a:xfrm>
          <a:off x="0" y="0"/>
          <a:ext cx="0" cy="0"/>
          <a:chOff x="0" y="0"/>
          <a:chExt cx="0" cy="0"/>
        </a:xfrm>
      </p:grpSpPr>
      <p:sp>
        <p:nvSpPr>
          <p:cNvPr id="679" name="Google Shape;679;g2e9e9864660_1_5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80" name="Google Shape;680;g2e9e9864660_1_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9" name="Shape 689"/>
        <p:cNvGrpSpPr/>
        <p:nvPr/>
      </p:nvGrpSpPr>
      <p:grpSpPr>
        <a:xfrm>
          <a:off x="0" y="0"/>
          <a:ext cx="0" cy="0"/>
          <a:chOff x="0" y="0"/>
          <a:chExt cx="0" cy="0"/>
        </a:xfrm>
      </p:grpSpPr>
      <p:sp>
        <p:nvSpPr>
          <p:cNvPr id="690" name="Google Shape;690;g2e9e9864660_1_6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91" name="Google Shape;691;g2e9e9864660_1_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3: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0" name="Shape 700"/>
        <p:cNvGrpSpPr/>
        <p:nvPr/>
      </p:nvGrpSpPr>
      <p:grpSpPr>
        <a:xfrm>
          <a:off x="0" y="0"/>
          <a:ext cx="0" cy="0"/>
          <a:chOff x="0" y="0"/>
          <a:chExt cx="0" cy="0"/>
        </a:xfrm>
      </p:grpSpPr>
      <p:sp>
        <p:nvSpPr>
          <p:cNvPr id="701" name="Google Shape;701;g2e9e9864660_1_7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2" name="Google Shape;702;g2e9e9864660_1_7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1" name="Shape 711"/>
        <p:cNvGrpSpPr/>
        <p:nvPr/>
      </p:nvGrpSpPr>
      <p:grpSpPr>
        <a:xfrm>
          <a:off x="0" y="0"/>
          <a:ext cx="0" cy="0"/>
          <a:chOff x="0" y="0"/>
          <a:chExt cx="0" cy="0"/>
        </a:xfrm>
      </p:grpSpPr>
      <p:sp>
        <p:nvSpPr>
          <p:cNvPr id="712" name="Google Shape;712;g2e9e9864660_1_8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13" name="Google Shape;713;g2e9e9864660_1_8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2" name="Shape 722"/>
        <p:cNvGrpSpPr/>
        <p:nvPr/>
      </p:nvGrpSpPr>
      <p:grpSpPr>
        <a:xfrm>
          <a:off x="0" y="0"/>
          <a:ext cx="0" cy="0"/>
          <a:chOff x="0" y="0"/>
          <a:chExt cx="0" cy="0"/>
        </a:xfrm>
      </p:grpSpPr>
      <p:sp>
        <p:nvSpPr>
          <p:cNvPr id="723" name="Google Shape;723;g2e9e9864660_1_9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4" name="Google Shape;724;g2e9e9864660_1_9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3" name="Shape 733"/>
        <p:cNvGrpSpPr/>
        <p:nvPr/>
      </p:nvGrpSpPr>
      <p:grpSpPr>
        <a:xfrm>
          <a:off x="0" y="0"/>
          <a:ext cx="0" cy="0"/>
          <a:chOff x="0" y="0"/>
          <a:chExt cx="0" cy="0"/>
        </a:xfrm>
      </p:grpSpPr>
      <p:sp>
        <p:nvSpPr>
          <p:cNvPr id="734" name="Google Shape;734;g2e9e9864660_1_10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35" name="Google Shape;735;g2e9e9864660_1_10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4" name="Shape 744"/>
        <p:cNvGrpSpPr/>
        <p:nvPr/>
      </p:nvGrpSpPr>
      <p:grpSpPr>
        <a:xfrm>
          <a:off x="0" y="0"/>
          <a:ext cx="0" cy="0"/>
          <a:chOff x="0" y="0"/>
          <a:chExt cx="0" cy="0"/>
        </a:xfrm>
      </p:grpSpPr>
      <p:sp>
        <p:nvSpPr>
          <p:cNvPr id="745" name="Google Shape;745;g110b46777ec_0_0: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46" name="Google Shape;746;g110b46777ec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4: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 name="Google Shape;11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5: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7" name="Google Shape;12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6: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15"/>
          <p:cNvSpPr txBox="1"/>
          <p:nvPr>
            <p:ph type="ctrTitle"/>
          </p:nvPr>
        </p:nvSpPr>
        <p:spPr>
          <a:xfrm>
            <a:off x="259757" y="576356"/>
            <a:ext cx="7100400" cy="15888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1" name="Google Shape;11;p15"/>
          <p:cNvSpPr txBox="1"/>
          <p:nvPr>
            <p:ph idx="1" type="subTitle"/>
          </p:nvPr>
        </p:nvSpPr>
        <p:spPr>
          <a:xfrm>
            <a:off x="259750" y="2193823"/>
            <a:ext cx="7100400" cy="61350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2300"/>
              <a:buNone/>
              <a:defRPr sz="2300"/>
            </a:lvl1pPr>
            <a:lvl2pPr lvl="1" algn="ctr">
              <a:lnSpc>
                <a:spcPct val="100000"/>
              </a:lnSpc>
              <a:spcBef>
                <a:spcPts val="0"/>
              </a:spcBef>
              <a:spcAft>
                <a:spcPts val="0"/>
              </a:spcAft>
              <a:buSzPts val="2300"/>
              <a:buNone/>
              <a:defRPr sz="2300"/>
            </a:lvl2pPr>
            <a:lvl3pPr lvl="2" algn="ctr">
              <a:lnSpc>
                <a:spcPct val="100000"/>
              </a:lnSpc>
              <a:spcBef>
                <a:spcPts val="0"/>
              </a:spcBef>
              <a:spcAft>
                <a:spcPts val="0"/>
              </a:spcAft>
              <a:buSzPts val="2300"/>
              <a:buNone/>
              <a:defRPr sz="2300"/>
            </a:lvl3pPr>
            <a:lvl4pPr lvl="3" algn="ctr">
              <a:lnSpc>
                <a:spcPct val="100000"/>
              </a:lnSpc>
              <a:spcBef>
                <a:spcPts val="0"/>
              </a:spcBef>
              <a:spcAft>
                <a:spcPts val="0"/>
              </a:spcAft>
              <a:buSzPts val="2300"/>
              <a:buNone/>
              <a:defRPr sz="2300"/>
            </a:lvl4pPr>
            <a:lvl5pPr lvl="4" algn="ctr">
              <a:lnSpc>
                <a:spcPct val="100000"/>
              </a:lnSpc>
              <a:spcBef>
                <a:spcPts val="0"/>
              </a:spcBef>
              <a:spcAft>
                <a:spcPts val="0"/>
              </a:spcAft>
              <a:buSzPts val="2300"/>
              <a:buNone/>
              <a:defRPr sz="2300"/>
            </a:lvl5pPr>
            <a:lvl6pPr lvl="5" algn="ctr">
              <a:lnSpc>
                <a:spcPct val="100000"/>
              </a:lnSpc>
              <a:spcBef>
                <a:spcPts val="0"/>
              </a:spcBef>
              <a:spcAft>
                <a:spcPts val="0"/>
              </a:spcAft>
              <a:buSzPts val="2300"/>
              <a:buNone/>
              <a:defRPr sz="2300"/>
            </a:lvl6pPr>
            <a:lvl7pPr lvl="6" algn="ctr">
              <a:lnSpc>
                <a:spcPct val="100000"/>
              </a:lnSpc>
              <a:spcBef>
                <a:spcPts val="0"/>
              </a:spcBef>
              <a:spcAft>
                <a:spcPts val="0"/>
              </a:spcAft>
              <a:buSzPts val="2300"/>
              <a:buNone/>
              <a:defRPr sz="2300"/>
            </a:lvl7pPr>
            <a:lvl8pPr lvl="7" algn="ctr">
              <a:lnSpc>
                <a:spcPct val="100000"/>
              </a:lnSpc>
              <a:spcBef>
                <a:spcPts val="0"/>
              </a:spcBef>
              <a:spcAft>
                <a:spcPts val="0"/>
              </a:spcAft>
              <a:buSzPts val="2300"/>
              <a:buNone/>
              <a:defRPr sz="2300"/>
            </a:lvl8pPr>
            <a:lvl9pPr lvl="8" algn="ctr">
              <a:lnSpc>
                <a:spcPct val="100000"/>
              </a:lnSpc>
              <a:spcBef>
                <a:spcPts val="0"/>
              </a:spcBef>
              <a:spcAft>
                <a:spcPts val="0"/>
              </a:spcAft>
              <a:buSzPts val="2300"/>
              <a:buNone/>
              <a:defRPr sz="2300"/>
            </a:lvl9pPr>
          </a:lstStyle>
          <a:p/>
        </p:txBody>
      </p:sp>
      <p:sp>
        <p:nvSpPr>
          <p:cNvPr id="12" name="Google Shape;12;p15"/>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24"/>
          <p:cNvSpPr txBox="1"/>
          <p:nvPr>
            <p:ph hasCustomPrompt="1" type="title"/>
          </p:nvPr>
        </p:nvSpPr>
        <p:spPr>
          <a:xfrm>
            <a:off x="259750" y="856223"/>
            <a:ext cx="7100400" cy="15198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9800"/>
              <a:buNone/>
              <a:defRPr sz="9800"/>
            </a:lvl1pPr>
            <a:lvl2pPr lvl="1" algn="ctr">
              <a:lnSpc>
                <a:spcPct val="100000"/>
              </a:lnSpc>
              <a:spcBef>
                <a:spcPts val="0"/>
              </a:spcBef>
              <a:spcAft>
                <a:spcPts val="0"/>
              </a:spcAft>
              <a:buSzPts val="9800"/>
              <a:buNone/>
              <a:defRPr sz="9800"/>
            </a:lvl2pPr>
            <a:lvl3pPr lvl="2" algn="ctr">
              <a:lnSpc>
                <a:spcPct val="100000"/>
              </a:lnSpc>
              <a:spcBef>
                <a:spcPts val="0"/>
              </a:spcBef>
              <a:spcAft>
                <a:spcPts val="0"/>
              </a:spcAft>
              <a:buSzPts val="9800"/>
              <a:buNone/>
              <a:defRPr sz="9800"/>
            </a:lvl3pPr>
            <a:lvl4pPr lvl="3" algn="ctr">
              <a:lnSpc>
                <a:spcPct val="100000"/>
              </a:lnSpc>
              <a:spcBef>
                <a:spcPts val="0"/>
              </a:spcBef>
              <a:spcAft>
                <a:spcPts val="0"/>
              </a:spcAft>
              <a:buSzPts val="9800"/>
              <a:buNone/>
              <a:defRPr sz="9800"/>
            </a:lvl4pPr>
            <a:lvl5pPr lvl="4" algn="ctr">
              <a:lnSpc>
                <a:spcPct val="100000"/>
              </a:lnSpc>
              <a:spcBef>
                <a:spcPts val="0"/>
              </a:spcBef>
              <a:spcAft>
                <a:spcPts val="0"/>
              </a:spcAft>
              <a:buSzPts val="9800"/>
              <a:buNone/>
              <a:defRPr sz="9800"/>
            </a:lvl5pPr>
            <a:lvl6pPr lvl="5" algn="ctr">
              <a:lnSpc>
                <a:spcPct val="100000"/>
              </a:lnSpc>
              <a:spcBef>
                <a:spcPts val="0"/>
              </a:spcBef>
              <a:spcAft>
                <a:spcPts val="0"/>
              </a:spcAft>
              <a:buSzPts val="9800"/>
              <a:buNone/>
              <a:defRPr sz="9800"/>
            </a:lvl6pPr>
            <a:lvl7pPr lvl="6" algn="ctr">
              <a:lnSpc>
                <a:spcPct val="100000"/>
              </a:lnSpc>
              <a:spcBef>
                <a:spcPts val="0"/>
              </a:spcBef>
              <a:spcAft>
                <a:spcPts val="0"/>
              </a:spcAft>
              <a:buSzPts val="9800"/>
              <a:buNone/>
              <a:defRPr sz="9800"/>
            </a:lvl7pPr>
            <a:lvl8pPr lvl="7" algn="ctr">
              <a:lnSpc>
                <a:spcPct val="100000"/>
              </a:lnSpc>
              <a:spcBef>
                <a:spcPts val="0"/>
              </a:spcBef>
              <a:spcAft>
                <a:spcPts val="0"/>
              </a:spcAft>
              <a:buSzPts val="9800"/>
              <a:buNone/>
              <a:defRPr sz="9800"/>
            </a:lvl8pPr>
            <a:lvl9pPr lvl="8" algn="ctr">
              <a:lnSpc>
                <a:spcPct val="100000"/>
              </a:lnSpc>
              <a:spcBef>
                <a:spcPts val="0"/>
              </a:spcBef>
              <a:spcAft>
                <a:spcPts val="0"/>
              </a:spcAft>
              <a:buSzPts val="9800"/>
              <a:buNone/>
              <a:defRPr sz="9800"/>
            </a:lvl9pPr>
          </a:lstStyle>
          <a:p>
            <a:r>
              <a:t>xx%</a:t>
            </a:r>
          </a:p>
        </p:txBody>
      </p:sp>
      <p:sp>
        <p:nvSpPr>
          <p:cNvPr id="46" name="Google Shape;46;p24"/>
          <p:cNvSpPr txBox="1"/>
          <p:nvPr>
            <p:ph idx="1" type="body"/>
          </p:nvPr>
        </p:nvSpPr>
        <p:spPr>
          <a:xfrm>
            <a:off x="259750" y="2440056"/>
            <a:ext cx="7100400" cy="1006800"/>
          </a:xfrm>
          <a:prstGeom prst="rect">
            <a:avLst/>
          </a:prstGeom>
          <a:noFill/>
          <a:ln>
            <a:noFill/>
          </a:ln>
        </p:spPr>
        <p:txBody>
          <a:bodyPr anchorCtr="0" anchor="t" bIns="74375" lIns="74375" spcFirstLastPara="1" rIns="74375" wrap="square" tIns="74375">
            <a:normAutofit/>
          </a:bodyPr>
          <a:lstStyle>
            <a:lvl1pPr indent="-323850" lvl="0" marL="457200" algn="ctr">
              <a:lnSpc>
                <a:spcPct val="115000"/>
              </a:lnSpc>
              <a:spcBef>
                <a:spcPts val="0"/>
              </a:spcBef>
              <a:spcAft>
                <a:spcPts val="0"/>
              </a:spcAft>
              <a:buSzPts val="1500"/>
              <a:buChar char="●"/>
              <a:defRPr/>
            </a:lvl1pPr>
            <a:lvl2pPr indent="-298450" lvl="1" marL="914400" algn="ctr">
              <a:lnSpc>
                <a:spcPct val="115000"/>
              </a:lnSpc>
              <a:spcBef>
                <a:spcPts val="0"/>
              </a:spcBef>
              <a:spcAft>
                <a:spcPts val="0"/>
              </a:spcAft>
              <a:buSzPts val="1100"/>
              <a:buChar char="○"/>
              <a:defRPr/>
            </a:lvl2pPr>
            <a:lvl3pPr indent="-298450" lvl="2" marL="1371600" algn="ctr">
              <a:lnSpc>
                <a:spcPct val="115000"/>
              </a:lnSpc>
              <a:spcBef>
                <a:spcPts val="0"/>
              </a:spcBef>
              <a:spcAft>
                <a:spcPts val="0"/>
              </a:spcAft>
              <a:buSzPts val="1100"/>
              <a:buChar char="■"/>
              <a:defRPr/>
            </a:lvl3pPr>
            <a:lvl4pPr indent="-298450" lvl="3" marL="1828800" algn="ctr">
              <a:lnSpc>
                <a:spcPct val="115000"/>
              </a:lnSpc>
              <a:spcBef>
                <a:spcPts val="0"/>
              </a:spcBef>
              <a:spcAft>
                <a:spcPts val="0"/>
              </a:spcAft>
              <a:buSzPts val="1100"/>
              <a:buChar char="●"/>
              <a:defRPr/>
            </a:lvl4pPr>
            <a:lvl5pPr indent="-298450" lvl="4" marL="2286000" algn="ctr">
              <a:lnSpc>
                <a:spcPct val="115000"/>
              </a:lnSpc>
              <a:spcBef>
                <a:spcPts val="0"/>
              </a:spcBef>
              <a:spcAft>
                <a:spcPts val="0"/>
              </a:spcAft>
              <a:buSzPts val="1100"/>
              <a:buChar char="○"/>
              <a:defRPr/>
            </a:lvl5pPr>
            <a:lvl6pPr indent="-298450" lvl="5" marL="2743200" algn="ctr">
              <a:lnSpc>
                <a:spcPct val="115000"/>
              </a:lnSpc>
              <a:spcBef>
                <a:spcPts val="0"/>
              </a:spcBef>
              <a:spcAft>
                <a:spcPts val="0"/>
              </a:spcAft>
              <a:buSzPts val="1100"/>
              <a:buChar char="■"/>
              <a:defRPr/>
            </a:lvl6pPr>
            <a:lvl7pPr indent="-298450" lvl="6" marL="3200400" algn="ctr">
              <a:lnSpc>
                <a:spcPct val="115000"/>
              </a:lnSpc>
              <a:spcBef>
                <a:spcPts val="0"/>
              </a:spcBef>
              <a:spcAft>
                <a:spcPts val="0"/>
              </a:spcAft>
              <a:buSzPts val="1100"/>
              <a:buChar char="●"/>
              <a:defRPr/>
            </a:lvl7pPr>
            <a:lvl8pPr indent="-298450" lvl="7" marL="3657600" algn="ctr">
              <a:lnSpc>
                <a:spcPct val="115000"/>
              </a:lnSpc>
              <a:spcBef>
                <a:spcPts val="0"/>
              </a:spcBef>
              <a:spcAft>
                <a:spcPts val="0"/>
              </a:spcAft>
              <a:buSzPts val="1100"/>
              <a:buChar char="○"/>
              <a:defRPr/>
            </a:lvl8pPr>
            <a:lvl9pPr indent="-298450" lvl="8" marL="4114800" algn="ctr">
              <a:lnSpc>
                <a:spcPct val="115000"/>
              </a:lnSpc>
              <a:spcBef>
                <a:spcPts val="0"/>
              </a:spcBef>
              <a:spcAft>
                <a:spcPts val="0"/>
              </a:spcAft>
              <a:buSzPts val="1100"/>
              <a:buChar char="■"/>
              <a:defRPr/>
            </a:lvl9pPr>
          </a:lstStyle>
          <a:p/>
        </p:txBody>
      </p:sp>
      <p:sp>
        <p:nvSpPr>
          <p:cNvPr id="47" name="Google Shape;47;p24"/>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25"/>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16"/>
          <p:cNvSpPr txBox="1"/>
          <p:nvPr>
            <p:ph type="title"/>
          </p:nvPr>
        </p:nvSpPr>
        <p:spPr>
          <a:xfrm>
            <a:off x="259750" y="1664917"/>
            <a:ext cx="7100400" cy="651600"/>
          </a:xfrm>
          <a:prstGeom prst="rect">
            <a:avLst/>
          </a:prstGeom>
          <a:noFill/>
          <a:ln>
            <a:noFill/>
          </a:ln>
        </p:spPr>
        <p:txBody>
          <a:bodyPr anchorCtr="0" anchor="ctr" bIns="74375" lIns="74375" spcFirstLastPara="1" rIns="74375" wrap="square" tIns="74375">
            <a:normAutofit/>
          </a:bodyPr>
          <a:lstStyle>
            <a:lvl1pPr lvl="0" algn="ctr">
              <a:lnSpc>
                <a:spcPct val="100000"/>
              </a:lnSpc>
              <a:spcBef>
                <a:spcPts val="0"/>
              </a:spcBef>
              <a:spcAft>
                <a:spcPts val="0"/>
              </a:spcAft>
              <a:buSzPts val="2900"/>
              <a:buNone/>
              <a:defRPr sz="2900"/>
            </a:lvl1pPr>
            <a:lvl2pPr lvl="1" algn="ctr">
              <a:lnSpc>
                <a:spcPct val="100000"/>
              </a:lnSpc>
              <a:spcBef>
                <a:spcPts val="0"/>
              </a:spcBef>
              <a:spcAft>
                <a:spcPts val="0"/>
              </a:spcAft>
              <a:buSzPts val="2900"/>
              <a:buNone/>
              <a:defRPr sz="2900"/>
            </a:lvl2pPr>
            <a:lvl3pPr lvl="2" algn="ctr">
              <a:lnSpc>
                <a:spcPct val="100000"/>
              </a:lnSpc>
              <a:spcBef>
                <a:spcPts val="0"/>
              </a:spcBef>
              <a:spcAft>
                <a:spcPts val="0"/>
              </a:spcAft>
              <a:buSzPts val="2900"/>
              <a:buNone/>
              <a:defRPr sz="2900"/>
            </a:lvl3pPr>
            <a:lvl4pPr lvl="3" algn="ctr">
              <a:lnSpc>
                <a:spcPct val="100000"/>
              </a:lnSpc>
              <a:spcBef>
                <a:spcPts val="0"/>
              </a:spcBef>
              <a:spcAft>
                <a:spcPts val="0"/>
              </a:spcAft>
              <a:buSzPts val="2900"/>
              <a:buNone/>
              <a:defRPr sz="2900"/>
            </a:lvl4pPr>
            <a:lvl5pPr lvl="4" algn="ctr">
              <a:lnSpc>
                <a:spcPct val="100000"/>
              </a:lnSpc>
              <a:spcBef>
                <a:spcPts val="0"/>
              </a:spcBef>
              <a:spcAft>
                <a:spcPts val="0"/>
              </a:spcAft>
              <a:buSzPts val="2900"/>
              <a:buNone/>
              <a:defRPr sz="2900"/>
            </a:lvl5pPr>
            <a:lvl6pPr lvl="5" algn="ctr">
              <a:lnSpc>
                <a:spcPct val="100000"/>
              </a:lnSpc>
              <a:spcBef>
                <a:spcPts val="0"/>
              </a:spcBef>
              <a:spcAft>
                <a:spcPts val="0"/>
              </a:spcAft>
              <a:buSzPts val="2900"/>
              <a:buNone/>
              <a:defRPr sz="2900"/>
            </a:lvl6pPr>
            <a:lvl7pPr lvl="6" algn="ctr">
              <a:lnSpc>
                <a:spcPct val="100000"/>
              </a:lnSpc>
              <a:spcBef>
                <a:spcPts val="0"/>
              </a:spcBef>
              <a:spcAft>
                <a:spcPts val="0"/>
              </a:spcAft>
              <a:buSzPts val="2900"/>
              <a:buNone/>
              <a:defRPr sz="2900"/>
            </a:lvl7pPr>
            <a:lvl8pPr lvl="7" algn="ctr">
              <a:lnSpc>
                <a:spcPct val="100000"/>
              </a:lnSpc>
              <a:spcBef>
                <a:spcPts val="0"/>
              </a:spcBef>
              <a:spcAft>
                <a:spcPts val="0"/>
              </a:spcAft>
              <a:buSzPts val="2900"/>
              <a:buNone/>
              <a:defRPr sz="2900"/>
            </a:lvl8pPr>
            <a:lvl9pPr lvl="8" algn="ctr">
              <a:lnSpc>
                <a:spcPct val="100000"/>
              </a:lnSpc>
              <a:spcBef>
                <a:spcPts val="0"/>
              </a:spcBef>
              <a:spcAft>
                <a:spcPts val="0"/>
              </a:spcAft>
              <a:buSzPts val="2900"/>
              <a:buNone/>
              <a:defRPr sz="2900"/>
            </a:lvl9pPr>
          </a:lstStyle>
          <a:p/>
        </p:txBody>
      </p:sp>
      <p:sp>
        <p:nvSpPr>
          <p:cNvPr id="15" name="Google Shape;15;p16"/>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17"/>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18" name="Google Shape;18;p17"/>
          <p:cNvSpPr txBox="1"/>
          <p:nvPr>
            <p:ph idx="1" type="body"/>
          </p:nvPr>
        </p:nvSpPr>
        <p:spPr>
          <a:xfrm>
            <a:off x="259750" y="892101"/>
            <a:ext cx="7100400" cy="2644500"/>
          </a:xfrm>
          <a:prstGeom prst="rect">
            <a:avLst/>
          </a:prstGeom>
          <a:noFill/>
          <a:ln>
            <a:noFill/>
          </a:ln>
        </p:spPr>
        <p:txBody>
          <a:bodyPr anchorCtr="0" anchor="t" bIns="74375" lIns="74375" spcFirstLastPara="1" rIns="74375" wrap="square" tIns="74375">
            <a:normAutofit/>
          </a:bodyPr>
          <a:lstStyle>
            <a:lvl1pPr indent="-323850" lvl="0" marL="457200" algn="l">
              <a:lnSpc>
                <a:spcPct val="115000"/>
              </a:lnSpc>
              <a:spcBef>
                <a:spcPts val="0"/>
              </a:spcBef>
              <a:spcAft>
                <a:spcPts val="0"/>
              </a:spcAft>
              <a:buSzPts val="15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19" name="Google Shape;19;p17"/>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18"/>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2" name="Google Shape;22;p18"/>
          <p:cNvSpPr txBox="1"/>
          <p:nvPr>
            <p:ph idx="1" type="body"/>
          </p:nvPr>
        </p:nvSpPr>
        <p:spPr>
          <a:xfrm>
            <a:off x="259750" y="892101"/>
            <a:ext cx="3333300" cy="2644500"/>
          </a:xfrm>
          <a:prstGeom prst="rect">
            <a:avLst/>
          </a:prstGeom>
          <a:noFill/>
          <a:ln>
            <a:noFill/>
          </a:ln>
        </p:spPr>
        <p:txBody>
          <a:bodyPr anchorCtr="0" anchor="t" bIns="74375" lIns="74375" spcFirstLastPara="1" rIns="74375" wrap="square" tIns="74375">
            <a:normAutofit/>
          </a:bodyPr>
          <a:lstStyle>
            <a:lvl1pPr indent="-298450" lvl="0" marL="457200" algn="l">
              <a:lnSpc>
                <a:spcPct val="115000"/>
              </a:lnSpc>
              <a:spcBef>
                <a:spcPts val="0"/>
              </a:spcBef>
              <a:spcAft>
                <a:spcPts val="0"/>
              </a:spcAft>
              <a:buSzPts val="1100"/>
              <a:buChar char="●"/>
              <a:defRPr sz="11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23" name="Google Shape;23;p18"/>
          <p:cNvSpPr txBox="1"/>
          <p:nvPr>
            <p:ph idx="2" type="body"/>
          </p:nvPr>
        </p:nvSpPr>
        <p:spPr>
          <a:xfrm>
            <a:off x="4027000" y="892101"/>
            <a:ext cx="3333300" cy="2644500"/>
          </a:xfrm>
          <a:prstGeom prst="rect">
            <a:avLst/>
          </a:prstGeom>
          <a:noFill/>
          <a:ln>
            <a:noFill/>
          </a:ln>
        </p:spPr>
        <p:txBody>
          <a:bodyPr anchorCtr="0" anchor="t" bIns="74375" lIns="74375" spcFirstLastPara="1" rIns="74375" wrap="square" tIns="74375">
            <a:normAutofit/>
          </a:bodyPr>
          <a:lstStyle>
            <a:lvl1pPr indent="-298450" lvl="0" marL="457200" algn="l">
              <a:lnSpc>
                <a:spcPct val="115000"/>
              </a:lnSpc>
              <a:spcBef>
                <a:spcPts val="0"/>
              </a:spcBef>
              <a:spcAft>
                <a:spcPts val="0"/>
              </a:spcAft>
              <a:buSzPts val="1100"/>
              <a:buChar char="●"/>
              <a:defRPr sz="11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24" name="Google Shape;24;p18"/>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19"/>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7" name="Google Shape;27;p19"/>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20"/>
          <p:cNvSpPr txBox="1"/>
          <p:nvPr>
            <p:ph type="title"/>
          </p:nvPr>
        </p:nvSpPr>
        <p:spPr>
          <a:xfrm>
            <a:off x="259750" y="430076"/>
            <a:ext cx="2340000" cy="585000"/>
          </a:xfrm>
          <a:prstGeom prst="rect">
            <a:avLst/>
          </a:prstGeom>
          <a:noFill/>
          <a:ln>
            <a:noFill/>
          </a:ln>
        </p:spPr>
        <p:txBody>
          <a:bodyPr anchorCtr="0" anchor="b" bIns="74375" lIns="74375" spcFirstLastPara="1" rIns="74375" wrap="square" tIns="74375">
            <a:normAutofit/>
          </a:bodyPr>
          <a:lstStyle>
            <a:lvl1pPr lvl="0" algn="l">
              <a:lnSpc>
                <a:spcPct val="100000"/>
              </a:lnSpc>
              <a:spcBef>
                <a:spcPts val="0"/>
              </a:spcBef>
              <a:spcAft>
                <a:spcPts val="0"/>
              </a:spcAft>
              <a:buSzPts val="2000"/>
              <a:buNone/>
              <a:defRPr sz="2000"/>
            </a:lvl1pPr>
            <a:lvl2pPr lvl="1" algn="l">
              <a:lnSpc>
                <a:spcPct val="100000"/>
              </a:lnSpc>
              <a:spcBef>
                <a:spcPts val="0"/>
              </a:spcBef>
              <a:spcAft>
                <a:spcPts val="0"/>
              </a:spcAft>
              <a:buSzPts val="2000"/>
              <a:buNone/>
              <a:defRPr sz="2000"/>
            </a:lvl2pPr>
            <a:lvl3pPr lvl="2" algn="l">
              <a:lnSpc>
                <a:spcPct val="100000"/>
              </a:lnSpc>
              <a:spcBef>
                <a:spcPts val="0"/>
              </a:spcBef>
              <a:spcAft>
                <a:spcPts val="0"/>
              </a:spcAft>
              <a:buSzPts val="2000"/>
              <a:buNone/>
              <a:defRPr sz="2000"/>
            </a:lvl3pPr>
            <a:lvl4pPr lvl="3" algn="l">
              <a:lnSpc>
                <a:spcPct val="100000"/>
              </a:lnSpc>
              <a:spcBef>
                <a:spcPts val="0"/>
              </a:spcBef>
              <a:spcAft>
                <a:spcPts val="0"/>
              </a:spcAft>
              <a:buSzPts val="2000"/>
              <a:buNone/>
              <a:defRPr sz="2000"/>
            </a:lvl4pPr>
            <a:lvl5pPr lvl="4" algn="l">
              <a:lnSpc>
                <a:spcPct val="100000"/>
              </a:lnSpc>
              <a:spcBef>
                <a:spcPts val="0"/>
              </a:spcBef>
              <a:spcAft>
                <a:spcPts val="0"/>
              </a:spcAft>
              <a:buSzPts val="2000"/>
              <a:buNone/>
              <a:defRPr sz="2000"/>
            </a:lvl5pPr>
            <a:lvl6pPr lvl="5" algn="l">
              <a:lnSpc>
                <a:spcPct val="100000"/>
              </a:lnSpc>
              <a:spcBef>
                <a:spcPts val="0"/>
              </a:spcBef>
              <a:spcAft>
                <a:spcPts val="0"/>
              </a:spcAft>
              <a:buSzPts val="2000"/>
              <a:buNone/>
              <a:defRPr sz="2000"/>
            </a:lvl6pPr>
            <a:lvl7pPr lvl="6" algn="l">
              <a:lnSpc>
                <a:spcPct val="100000"/>
              </a:lnSpc>
              <a:spcBef>
                <a:spcPts val="0"/>
              </a:spcBef>
              <a:spcAft>
                <a:spcPts val="0"/>
              </a:spcAft>
              <a:buSzPts val="2000"/>
              <a:buNone/>
              <a:defRPr sz="2000"/>
            </a:lvl7pPr>
            <a:lvl8pPr lvl="7" algn="l">
              <a:lnSpc>
                <a:spcPct val="100000"/>
              </a:lnSpc>
              <a:spcBef>
                <a:spcPts val="0"/>
              </a:spcBef>
              <a:spcAft>
                <a:spcPts val="0"/>
              </a:spcAft>
              <a:buSzPts val="2000"/>
              <a:buNone/>
              <a:defRPr sz="2000"/>
            </a:lvl8pPr>
            <a:lvl9pPr lvl="8" algn="l">
              <a:lnSpc>
                <a:spcPct val="100000"/>
              </a:lnSpc>
              <a:spcBef>
                <a:spcPts val="0"/>
              </a:spcBef>
              <a:spcAft>
                <a:spcPts val="0"/>
              </a:spcAft>
              <a:buSzPts val="2000"/>
              <a:buNone/>
              <a:defRPr sz="2000"/>
            </a:lvl9pPr>
          </a:lstStyle>
          <a:p/>
        </p:txBody>
      </p:sp>
      <p:sp>
        <p:nvSpPr>
          <p:cNvPr id="30" name="Google Shape;30;p20"/>
          <p:cNvSpPr txBox="1"/>
          <p:nvPr>
            <p:ph idx="1" type="body"/>
          </p:nvPr>
        </p:nvSpPr>
        <p:spPr>
          <a:xfrm>
            <a:off x="259750" y="1075653"/>
            <a:ext cx="2340000" cy="2461200"/>
          </a:xfrm>
          <a:prstGeom prst="rect">
            <a:avLst/>
          </a:prstGeom>
          <a:noFill/>
          <a:ln>
            <a:noFill/>
          </a:ln>
        </p:spPr>
        <p:txBody>
          <a:bodyPr anchorCtr="0" anchor="t" bIns="74375" lIns="74375" spcFirstLastPara="1" rIns="74375" wrap="square" tIns="74375">
            <a:normAutofit/>
          </a:bodyPr>
          <a:lstStyle>
            <a:lvl1pPr indent="-292100" lvl="0" marL="457200" algn="l">
              <a:lnSpc>
                <a:spcPct val="115000"/>
              </a:lnSpc>
              <a:spcBef>
                <a:spcPts val="0"/>
              </a:spcBef>
              <a:spcAft>
                <a:spcPts val="0"/>
              </a:spcAft>
              <a:buSzPts val="1000"/>
              <a:buChar char="●"/>
              <a:defRPr sz="10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31" name="Google Shape;31;p20"/>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21"/>
          <p:cNvSpPr txBox="1"/>
          <p:nvPr>
            <p:ph type="title"/>
          </p:nvPr>
        </p:nvSpPr>
        <p:spPr>
          <a:xfrm>
            <a:off x="408542" y="348449"/>
            <a:ext cx="5306400" cy="3166500"/>
          </a:xfrm>
          <a:prstGeom prst="rect">
            <a:avLst/>
          </a:prstGeom>
          <a:noFill/>
          <a:ln>
            <a:noFill/>
          </a:ln>
        </p:spPr>
        <p:txBody>
          <a:bodyPr anchorCtr="0" anchor="ctr" bIns="74375" lIns="74375" spcFirstLastPara="1" rIns="74375" wrap="square" tIns="74375">
            <a:normAutofit/>
          </a:bodyPr>
          <a:lstStyle>
            <a:lvl1pPr lvl="0" algn="l">
              <a:lnSpc>
                <a:spcPct val="100000"/>
              </a:lnSpc>
              <a:spcBef>
                <a:spcPts val="0"/>
              </a:spcBef>
              <a:spcAft>
                <a:spcPts val="0"/>
              </a:spcAft>
              <a:buSzPts val="3900"/>
              <a:buNone/>
              <a:defRPr sz="3900"/>
            </a:lvl1pPr>
            <a:lvl2pPr lvl="1" algn="l">
              <a:lnSpc>
                <a:spcPct val="100000"/>
              </a:lnSpc>
              <a:spcBef>
                <a:spcPts val="0"/>
              </a:spcBef>
              <a:spcAft>
                <a:spcPts val="0"/>
              </a:spcAft>
              <a:buSzPts val="3900"/>
              <a:buNone/>
              <a:defRPr sz="3900"/>
            </a:lvl2pPr>
            <a:lvl3pPr lvl="2" algn="l">
              <a:lnSpc>
                <a:spcPct val="100000"/>
              </a:lnSpc>
              <a:spcBef>
                <a:spcPts val="0"/>
              </a:spcBef>
              <a:spcAft>
                <a:spcPts val="0"/>
              </a:spcAft>
              <a:buSzPts val="3900"/>
              <a:buNone/>
              <a:defRPr sz="3900"/>
            </a:lvl3pPr>
            <a:lvl4pPr lvl="3" algn="l">
              <a:lnSpc>
                <a:spcPct val="100000"/>
              </a:lnSpc>
              <a:spcBef>
                <a:spcPts val="0"/>
              </a:spcBef>
              <a:spcAft>
                <a:spcPts val="0"/>
              </a:spcAft>
              <a:buSzPts val="3900"/>
              <a:buNone/>
              <a:defRPr sz="3900"/>
            </a:lvl4pPr>
            <a:lvl5pPr lvl="4" algn="l">
              <a:lnSpc>
                <a:spcPct val="100000"/>
              </a:lnSpc>
              <a:spcBef>
                <a:spcPts val="0"/>
              </a:spcBef>
              <a:spcAft>
                <a:spcPts val="0"/>
              </a:spcAft>
              <a:buSzPts val="3900"/>
              <a:buNone/>
              <a:defRPr sz="3900"/>
            </a:lvl5pPr>
            <a:lvl6pPr lvl="5" algn="l">
              <a:lnSpc>
                <a:spcPct val="100000"/>
              </a:lnSpc>
              <a:spcBef>
                <a:spcPts val="0"/>
              </a:spcBef>
              <a:spcAft>
                <a:spcPts val="0"/>
              </a:spcAft>
              <a:buSzPts val="3900"/>
              <a:buNone/>
              <a:defRPr sz="3900"/>
            </a:lvl6pPr>
            <a:lvl7pPr lvl="6" algn="l">
              <a:lnSpc>
                <a:spcPct val="100000"/>
              </a:lnSpc>
              <a:spcBef>
                <a:spcPts val="0"/>
              </a:spcBef>
              <a:spcAft>
                <a:spcPts val="0"/>
              </a:spcAft>
              <a:buSzPts val="3900"/>
              <a:buNone/>
              <a:defRPr sz="3900"/>
            </a:lvl7pPr>
            <a:lvl8pPr lvl="7" algn="l">
              <a:lnSpc>
                <a:spcPct val="100000"/>
              </a:lnSpc>
              <a:spcBef>
                <a:spcPts val="0"/>
              </a:spcBef>
              <a:spcAft>
                <a:spcPts val="0"/>
              </a:spcAft>
              <a:buSzPts val="3900"/>
              <a:buNone/>
              <a:defRPr sz="3900"/>
            </a:lvl8pPr>
            <a:lvl9pPr lvl="8" algn="l">
              <a:lnSpc>
                <a:spcPct val="100000"/>
              </a:lnSpc>
              <a:spcBef>
                <a:spcPts val="0"/>
              </a:spcBef>
              <a:spcAft>
                <a:spcPts val="0"/>
              </a:spcAft>
              <a:buSzPts val="3900"/>
              <a:buNone/>
              <a:defRPr sz="3900"/>
            </a:lvl9pPr>
          </a:lstStyle>
          <a:p/>
        </p:txBody>
      </p:sp>
      <p:sp>
        <p:nvSpPr>
          <p:cNvPr id="34" name="Google Shape;34;p21"/>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22"/>
          <p:cNvSpPr/>
          <p:nvPr/>
        </p:nvSpPr>
        <p:spPr>
          <a:xfrm>
            <a:off x="3810000" y="-97"/>
            <a:ext cx="3810000" cy="3981300"/>
          </a:xfrm>
          <a:prstGeom prst="rect">
            <a:avLst/>
          </a:prstGeom>
          <a:solidFill>
            <a:schemeClr val="lt2"/>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7" name="Google Shape;37;p22"/>
          <p:cNvSpPr txBox="1"/>
          <p:nvPr>
            <p:ph type="title"/>
          </p:nvPr>
        </p:nvSpPr>
        <p:spPr>
          <a:xfrm>
            <a:off x="221250" y="954569"/>
            <a:ext cx="3371100" cy="11475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3400"/>
              <a:buNone/>
              <a:defRPr sz="3400"/>
            </a:lvl1pPr>
            <a:lvl2pPr lvl="1" algn="ctr">
              <a:lnSpc>
                <a:spcPct val="100000"/>
              </a:lnSpc>
              <a:spcBef>
                <a:spcPts val="0"/>
              </a:spcBef>
              <a:spcAft>
                <a:spcPts val="0"/>
              </a:spcAft>
              <a:buSzPts val="3400"/>
              <a:buNone/>
              <a:defRPr sz="3400"/>
            </a:lvl2pPr>
            <a:lvl3pPr lvl="2" algn="ctr">
              <a:lnSpc>
                <a:spcPct val="100000"/>
              </a:lnSpc>
              <a:spcBef>
                <a:spcPts val="0"/>
              </a:spcBef>
              <a:spcAft>
                <a:spcPts val="0"/>
              </a:spcAft>
              <a:buSzPts val="3400"/>
              <a:buNone/>
              <a:defRPr sz="3400"/>
            </a:lvl3pPr>
            <a:lvl4pPr lvl="3" algn="ctr">
              <a:lnSpc>
                <a:spcPct val="100000"/>
              </a:lnSpc>
              <a:spcBef>
                <a:spcPts val="0"/>
              </a:spcBef>
              <a:spcAft>
                <a:spcPts val="0"/>
              </a:spcAft>
              <a:buSzPts val="3400"/>
              <a:buNone/>
              <a:defRPr sz="3400"/>
            </a:lvl4pPr>
            <a:lvl5pPr lvl="4" algn="ctr">
              <a:lnSpc>
                <a:spcPct val="100000"/>
              </a:lnSpc>
              <a:spcBef>
                <a:spcPts val="0"/>
              </a:spcBef>
              <a:spcAft>
                <a:spcPts val="0"/>
              </a:spcAft>
              <a:buSzPts val="3400"/>
              <a:buNone/>
              <a:defRPr sz="3400"/>
            </a:lvl5pPr>
            <a:lvl6pPr lvl="5" algn="ctr">
              <a:lnSpc>
                <a:spcPct val="100000"/>
              </a:lnSpc>
              <a:spcBef>
                <a:spcPts val="0"/>
              </a:spcBef>
              <a:spcAft>
                <a:spcPts val="0"/>
              </a:spcAft>
              <a:buSzPts val="3400"/>
              <a:buNone/>
              <a:defRPr sz="3400"/>
            </a:lvl6pPr>
            <a:lvl7pPr lvl="6" algn="ctr">
              <a:lnSpc>
                <a:spcPct val="100000"/>
              </a:lnSpc>
              <a:spcBef>
                <a:spcPts val="0"/>
              </a:spcBef>
              <a:spcAft>
                <a:spcPts val="0"/>
              </a:spcAft>
              <a:buSzPts val="3400"/>
              <a:buNone/>
              <a:defRPr sz="3400"/>
            </a:lvl7pPr>
            <a:lvl8pPr lvl="7" algn="ctr">
              <a:lnSpc>
                <a:spcPct val="100000"/>
              </a:lnSpc>
              <a:spcBef>
                <a:spcPts val="0"/>
              </a:spcBef>
              <a:spcAft>
                <a:spcPts val="0"/>
              </a:spcAft>
              <a:buSzPts val="3400"/>
              <a:buNone/>
              <a:defRPr sz="3400"/>
            </a:lvl8pPr>
            <a:lvl9pPr lvl="8" algn="ctr">
              <a:lnSpc>
                <a:spcPct val="100000"/>
              </a:lnSpc>
              <a:spcBef>
                <a:spcPts val="0"/>
              </a:spcBef>
              <a:spcAft>
                <a:spcPts val="0"/>
              </a:spcAft>
              <a:buSzPts val="3400"/>
              <a:buNone/>
              <a:defRPr sz="3400"/>
            </a:lvl9pPr>
          </a:lstStyle>
          <a:p/>
        </p:txBody>
      </p:sp>
      <p:sp>
        <p:nvSpPr>
          <p:cNvPr id="38" name="Google Shape;38;p22"/>
          <p:cNvSpPr txBox="1"/>
          <p:nvPr>
            <p:ph idx="1" type="subTitle"/>
          </p:nvPr>
        </p:nvSpPr>
        <p:spPr>
          <a:xfrm>
            <a:off x="221250" y="2169788"/>
            <a:ext cx="3371100" cy="95610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1700"/>
              <a:buNone/>
              <a:defRPr sz="1700"/>
            </a:lvl1pPr>
            <a:lvl2pPr lvl="1" algn="ctr">
              <a:lnSpc>
                <a:spcPct val="100000"/>
              </a:lnSpc>
              <a:spcBef>
                <a:spcPts val="0"/>
              </a:spcBef>
              <a:spcAft>
                <a:spcPts val="0"/>
              </a:spcAft>
              <a:buSzPts val="1700"/>
              <a:buNone/>
              <a:defRPr sz="1700"/>
            </a:lvl2pPr>
            <a:lvl3pPr lvl="2" algn="ctr">
              <a:lnSpc>
                <a:spcPct val="100000"/>
              </a:lnSpc>
              <a:spcBef>
                <a:spcPts val="0"/>
              </a:spcBef>
              <a:spcAft>
                <a:spcPts val="0"/>
              </a:spcAft>
              <a:buSzPts val="1700"/>
              <a:buNone/>
              <a:defRPr sz="1700"/>
            </a:lvl3pPr>
            <a:lvl4pPr lvl="3" algn="ctr">
              <a:lnSpc>
                <a:spcPct val="100000"/>
              </a:lnSpc>
              <a:spcBef>
                <a:spcPts val="0"/>
              </a:spcBef>
              <a:spcAft>
                <a:spcPts val="0"/>
              </a:spcAft>
              <a:buSzPts val="1700"/>
              <a:buNone/>
              <a:defRPr sz="1700"/>
            </a:lvl4pPr>
            <a:lvl5pPr lvl="4" algn="ctr">
              <a:lnSpc>
                <a:spcPct val="100000"/>
              </a:lnSpc>
              <a:spcBef>
                <a:spcPts val="0"/>
              </a:spcBef>
              <a:spcAft>
                <a:spcPts val="0"/>
              </a:spcAft>
              <a:buSzPts val="1700"/>
              <a:buNone/>
              <a:defRPr sz="1700"/>
            </a:lvl5pPr>
            <a:lvl6pPr lvl="5" algn="ctr">
              <a:lnSpc>
                <a:spcPct val="100000"/>
              </a:lnSpc>
              <a:spcBef>
                <a:spcPts val="0"/>
              </a:spcBef>
              <a:spcAft>
                <a:spcPts val="0"/>
              </a:spcAft>
              <a:buSzPts val="1700"/>
              <a:buNone/>
              <a:defRPr sz="1700"/>
            </a:lvl6pPr>
            <a:lvl7pPr lvl="6" algn="ctr">
              <a:lnSpc>
                <a:spcPct val="100000"/>
              </a:lnSpc>
              <a:spcBef>
                <a:spcPts val="0"/>
              </a:spcBef>
              <a:spcAft>
                <a:spcPts val="0"/>
              </a:spcAft>
              <a:buSzPts val="1700"/>
              <a:buNone/>
              <a:defRPr sz="1700"/>
            </a:lvl7pPr>
            <a:lvl8pPr lvl="7" algn="ctr">
              <a:lnSpc>
                <a:spcPct val="100000"/>
              </a:lnSpc>
              <a:spcBef>
                <a:spcPts val="0"/>
              </a:spcBef>
              <a:spcAft>
                <a:spcPts val="0"/>
              </a:spcAft>
              <a:buSzPts val="1700"/>
              <a:buNone/>
              <a:defRPr sz="1700"/>
            </a:lvl8pPr>
            <a:lvl9pPr lvl="8" algn="ctr">
              <a:lnSpc>
                <a:spcPct val="100000"/>
              </a:lnSpc>
              <a:spcBef>
                <a:spcPts val="0"/>
              </a:spcBef>
              <a:spcAft>
                <a:spcPts val="0"/>
              </a:spcAft>
              <a:buSzPts val="1700"/>
              <a:buNone/>
              <a:defRPr sz="1700"/>
            </a:lvl9pPr>
          </a:lstStyle>
          <a:p/>
        </p:txBody>
      </p:sp>
      <p:sp>
        <p:nvSpPr>
          <p:cNvPr id="39" name="Google Shape;39;p22"/>
          <p:cNvSpPr txBox="1"/>
          <p:nvPr>
            <p:ph idx="2" type="body"/>
          </p:nvPr>
        </p:nvSpPr>
        <p:spPr>
          <a:xfrm>
            <a:off x="4116250" y="560488"/>
            <a:ext cx="3197400" cy="2860200"/>
          </a:xfrm>
          <a:prstGeom prst="rect">
            <a:avLst/>
          </a:prstGeom>
          <a:noFill/>
          <a:ln>
            <a:noFill/>
          </a:ln>
        </p:spPr>
        <p:txBody>
          <a:bodyPr anchorCtr="0" anchor="ctr" bIns="74375" lIns="74375" spcFirstLastPara="1" rIns="74375" wrap="square" tIns="74375">
            <a:normAutofit/>
          </a:bodyPr>
          <a:lstStyle>
            <a:lvl1pPr indent="-323850" lvl="0" marL="457200" algn="l">
              <a:lnSpc>
                <a:spcPct val="115000"/>
              </a:lnSpc>
              <a:spcBef>
                <a:spcPts val="0"/>
              </a:spcBef>
              <a:spcAft>
                <a:spcPts val="0"/>
              </a:spcAft>
              <a:buSzPts val="15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40" name="Google Shape;40;p22"/>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23"/>
          <p:cNvSpPr txBox="1"/>
          <p:nvPr>
            <p:ph idx="1" type="body"/>
          </p:nvPr>
        </p:nvSpPr>
        <p:spPr>
          <a:xfrm>
            <a:off x="259750" y="3274778"/>
            <a:ext cx="4998900" cy="468300"/>
          </a:xfrm>
          <a:prstGeom prst="rect">
            <a:avLst/>
          </a:prstGeom>
          <a:noFill/>
          <a:ln>
            <a:noFill/>
          </a:ln>
        </p:spPr>
        <p:txBody>
          <a:bodyPr anchorCtr="0" anchor="ctr" bIns="74375" lIns="74375" spcFirstLastPara="1" rIns="74375" wrap="square" tIns="74375">
            <a:normAutofit/>
          </a:bodyPr>
          <a:lstStyle>
            <a:lvl1pPr indent="-228600" lvl="0" marL="457200" algn="l">
              <a:lnSpc>
                <a:spcPct val="100000"/>
              </a:lnSpc>
              <a:spcBef>
                <a:spcPts val="0"/>
              </a:spcBef>
              <a:spcAft>
                <a:spcPts val="0"/>
              </a:spcAft>
              <a:buSzPts val="1500"/>
              <a:buNone/>
              <a:defRPr/>
            </a:lvl1pPr>
          </a:lstStyle>
          <a:p/>
        </p:txBody>
      </p:sp>
      <p:sp>
        <p:nvSpPr>
          <p:cNvPr id="43" name="Google Shape;43;p23"/>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4"/>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9pPr>
          </a:lstStyle>
          <a:p/>
        </p:txBody>
      </p:sp>
      <p:sp>
        <p:nvSpPr>
          <p:cNvPr id="7" name="Google Shape;7;p14"/>
          <p:cNvSpPr txBox="1"/>
          <p:nvPr>
            <p:ph idx="1" type="body"/>
          </p:nvPr>
        </p:nvSpPr>
        <p:spPr>
          <a:xfrm>
            <a:off x="259750" y="892101"/>
            <a:ext cx="7100400" cy="2644500"/>
          </a:xfrm>
          <a:prstGeom prst="rect">
            <a:avLst/>
          </a:prstGeom>
          <a:noFill/>
          <a:ln>
            <a:noFill/>
          </a:ln>
        </p:spPr>
        <p:txBody>
          <a:bodyPr anchorCtr="0" anchor="t" bIns="74375" lIns="74375" spcFirstLastPara="1" rIns="74375" wrap="square" tIns="74375">
            <a:normAutofit/>
          </a:bodyPr>
          <a:lstStyle>
            <a:lvl1pPr indent="-323850" lvl="0" marL="457200" marR="0" rtl="0" algn="l">
              <a:lnSpc>
                <a:spcPct val="115000"/>
              </a:lnSpc>
              <a:spcBef>
                <a:spcPts val="0"/>
              </a:spcBef>
              <a:spcAft>
                <a:spcPts val="0"/>
              </a:spcAft>
              <a:buClr>
                <a:schemeClr val="dk2"/>
              </a:buClr>
              <a:buSzPts val="1500"/>
              <a:buFont typeface="Arial"/>
              <a:buChar char="●"/>
              <a:defRPr b="0" i="0" sz="1500" u="none" cap="none" strike="noStrike">
                <a:solidFill>
                  <a:schemeClr val="dk2"/>
                </a:solidFill>
                <a:latin typeface="Arial"/>
                <a:ea typeface="Arial"/>
                <a:cs typeface="Arial"/>
                <a:sym typeface="Arial"/>
              </a:defRPr>
            </a:lvl1pPr>
            <a:lvl2pPr indent="-298450" lvl="1" marL="9144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2pPr>
            <a:lvl3pPr indent="-298450" lvl="2" marL="13716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3pPr>
            <a:lvl4pPr indent="-298450" lvl="3" marL="18288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4pPr>
            <a:lvl5pPr indent="-298450" lvl="4" marL="22860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5pPr>
            <a:lvl6pPr indent="-298450" lvl="5" marL="27432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6pPr>
            <a:lvl7pPr indent="-298450" lvl="6" marL="32004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7pPr>
            <a:lvl8pPr indent="-298450" lvl="7" marL="36576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8pPr>
            <a:lvl9pPr indent="-298450" lvl="8" marL="41148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9pPr>
          </a:lstStyle>
          <a:p/>
        </p:txBody>
      </p:sp>
      <p:sp>
        <p:nvSpPr>
          <p:cNvPr id="8" name="Google Shape;8;p14"/>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6.png"/><Relationship Id="rId4" Type="http://schemas.openxmlformats.org/officeDocument/2006/relationships/image" Target="../media/image2.png"/><Relationship Id="rId5" Type="http://schemas.openxmlformats.org/officeDocument/2006/relationships/hyperlink" Target="https://tinyurl.com/oerrec"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6.png"/><Relationship Id="rId4" Type="http://schemas.openxmlformats.org/officeDocument/2006/relationships/image" Target="../media/image2.png"/><Relationship Id="rId5" Type="http://schemas.openxmlformats.org/officeDocument/2006/relationships/hyperlink" Target="https://tinyurl.com/oer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6.png"/><Relationship Id="rId4" Type="http://schemas.openxmlformats.org/officeDocument/2006/relationships/image" Target="../media/image2.png"/><Relationship Id="rId5" Type="http://schemas.openxmlformats.org/officeDocument/2006/relationships/hyperlink" Target="https://tinyurl.com/oerre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zenodo.org/doi/10.5281/zenodo.5568482" TargetMode="External"/><Relationship Id="rId4" Type="http://schemas.openxmlformats.org/officeDocument/2006/relationships/hyperlink" Target="https://sparceurope.org/" TargetMode="External"/><Relationship Id="rId5"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hyperlink" Target="https://sdgs.un.org/goals/goal4" TargetMode="Externa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image" Target="../media/image2.png"/><Relationship Id="rId5" Type="http://schemas.openxmlformats.org/officeDocument/2006/relationships/hyperlink" Target="https://zenodo.org/doi/10.5281/zenodo.5568482"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2.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2.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2.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2.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2.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2.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2.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2.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2.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2.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2.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2.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2.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2.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 Id="rId3" Type="http://schemas.openxmlformats.org/officeDocument/2006/relationships/image" Target="../media/image2.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 Id="rId3" Type="http://schemas.openxmlformats.org/officeDocument/2006/relationships/image" Target="../media/image2.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 Id="rId3" Type="http://schemas.openxmlformats.org/officeDocument/2006/relationships/image" Target="../media/image2.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 Id="rId3" Type="http://schemas.openxmlformats.org/officeDocument/2006/relationships/image" Target="../media/image2.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 Id="rId3" Type="http://schemas.openxmlformats.org/officeDocument/2006/relationships/image" Target="../media/image2.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6.png"/><Relationship Id="rId4" Type="http://schemas.openxmlformats.org/officeDocument/2006/relationships/image" Target="../media/image2.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 Id="rId3" Type="http://schemas.openxmlformats.org/officeDocument/2006/relationships/image" Target="../media/image2.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 Id="rId3" Type="http://schemas.openxmlformats.org/officeDocument/2006/relationships/image" Target="../media/image2.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 Id="rId3" Type="http://schemas.openxmlformats.org/officeDocument/2006/relationships/image" Target="../media/image2.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 Id="rId3" Type="http://schemas.openxmlformats.org/officeDocument/2006/relationships/image" Target="../media/image2.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xml"/><Relationship Id="rId3" Type="http://schemas.openxmlformats.org/officeDocument/2006/relationships/image" Target="../media/image6.png"/><Relationship Id="rId4" Type="http://schemas.openxmlformats.org/officeDocument/2006/relationships/image" Target="../media/image2.png"/><Relationship Id="rId11" Type="http://schemas.openxmlformats.org/officeDocument/2006/relationships/hyperlink" Target="https://creativecommons.org/licenses/by/4.0/" TargetMode="External"/><Relationship Id="rId10" Type="http://schemas.openxmlformats.org/officeDocument/2006/relationships/hyperlink" Target="https://sparceurope.org/what-we-do/open-education/europeannetwork-openeducation-librarians/" TargetMode="External"/><Relationship Id="rId12" Type="http://schemas.openxmlformats.org/officeDocument/2006/relationships/hyperlink" Target="https://creativecommons.org/licenses/by/4.0/" TargetMode="External"/><Relationship Id="rId9" Type="http://schemas.openxmlformats.org/officeDocument/2006/relationships/hyperlink" Target="https://sparceurope.org/" TargetMode="External"/><Relationship Id="rId5" Type="http://schemas.openxmlformats.org/officeDocument/2006/relationships/image" Target="../media/image1.png"/><Relationship Id="rId6" Type="http://schemas.openxmlformats.org/officeDocument/2006/relationships/image" Target="../media/image5.png"/><Relationship Id="rId7" Type="http://schemas.openxmlformats.org/officeDocument/2006/relationships/hyperlink" Target="https://doi.org/10.5281/zenodo.5568482" TargetMode="External"/><Relationship Id="rId8" Type="http://schemas.openxmlformats.org/officeDocument/2006/relationships/hyperlink" Target="https://sparceurope.or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6.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6.png"/><Relationship Id="rId4" Type="http://schemas.openxmlformats.org/officeDocument/2006/relationships/image" Target="../media/image2.png"/><Relationship Id="rId5" Type="http://schemas.openxmlformats.org/officeDocument/2006/relationships/hyperlink" Target="https://tinyurl.com/oerrec"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53" name="Shape 53"/>
        <p:cNvGrpSpPr/>
        <p:nvPr/>
      </p:nvGrpSpPr>
      <p:grpSpPr>
        <a:xfrm>
          <a:off x="0" y="0"/>
          <a:ext cx="0" cy="0"/>
          <a:chOff x="0" y="0"/>
          <a:chExt cx="0" cy="0"/>
        </a:xfrm>
      </p:grpSpPr>
      <p:sp>
        <p:nvSpPr>
          <p:cNvPr id="54" name="Google Shape;54;gf89bd3b56d_3_0"/>
          <p:cNvSpPr txBox="1"/>
          <p:nvPr/>
        </p:nvSpPr>
        <p:spPr>
          <a:xfrm>
            <a:off x="3733157" y="340450"/>
            <a:ext cx="3303300" cy="1289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ENOEL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TOOLKIT </a:t>
            </a:r>
            <a:endParaRPr b="1" i="0" sz="3700" u="none" cap="none" strike="noStrike">
              <a:solidFill>
                <a:srgbClr val="004993"/>
              </a:solidFill>
              <a:latin typeface="Open Sans"/>
              <a:ea typeface="Open Sans"/>
              <a:cs typeface="Open Sans"/>
              <a:sym typeface="Open Sans"/>
            </a:endParaRPr>
          </a:p>
        </p:txBody>
      </p:sp>
      <p:sp>
        <p:nvSpPr>
          <p:cNvPr id="55" name="Google Shape;55;gf89bd3b56d_3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56" name="Google Shape;56;gf89bd3b56d_3_0"/>
          <p:cNvPicPr preferRelativeResize="0"/>
          <p:nvPr/>
        </p:nvPicPr>
        <p:blipFill rotWithShape="1">
          <a:blip r:embed="rId3">
            <a:alphaModFix/>
          </a:blip>
          <a:srcRect b="0" l="0" r="0" t="0"/>
          <a:stretch/>
        </p:blipFill>
        <p:spPr>
          <a:xfrm>
            <a:off x="1328400" y="431675"/>
            <a:ext cx="2053626" cy="1559049"/>
          </a:xfrm>
          <a:prstGeom prst="rect">
            <a:avLst/>
          </a:prstGeom>
          <a:noFill/>
          <a:ln>
            <a:noFill/>
          </a:ln>
        </p:spPr>
      </p:pic>
      <p:sp>
        <p:nvSpPr>
          <p:cNvPr id="57" name="Google Shape;57;gf89bd3b56d_3_0"/>
          <p:cNvSpPr txBox="1"/>
          <p:nvPr/>
        </p:nvSpPr>
        <p:spPr>
          <a:xfrm>
            <a:off x="1683675" y="549125"/>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58" name="Google Shape;58;gf89bd3b56d_3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9" name="Google Shape;59;gf89bd3b56d_3_0"/>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60" name="Google Shape;60;gf89bd3b56d_3_0"/>
          <p:cNvSpPr txBox="1"/>
          <p:nvPr/>
        </p:nvSpPr>
        <p:spPr>
          <a:xfrm>
            <a:off x="322900" y="2433300"/>
            <a:ext cx="6988500" cy="858300"/>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Usa il nostro template per promuovere</a:t>
            </a:r>
            <a:endParaRPr b="1" i="0" sz="2300" u="none" cap="none" strike="noStrike">
              <a:solidFill>
                <a:srgbClr val="004993"/>
              </a:solidFill>
              <a:latin typeface="Open Sans"/>
              <a:ea typeface="Open Sans"/>
              <a:cs typeface="Open Sans"/>
              <a:sym typeface="Open Sans"/>
            </a:endParaRPr>
          </a:p>
          <a:p>
            <a:pPr indent="0" lvl="0" marL="0" marR="0" rtl="0" algn="ctr">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la Open Education</a:t>
            </a:r>
            <a:endParaRPr b="1" i="0" sz="2300" u="none" cap="none" strike="noStrike">
              <a:solidFill>
                <a:srgbClr val="004993"/>
              </a:solidFill>
              <a:latin typeface="Open Sans"/>
              <a:ea typeface="Open Sans"/>
              <a:cs typeface="Open Sans"/>
              <a:sym typeface="Open Sans"/>
            </a:endParaRPr>
          </a:p>
        </p:txBody>
      </p:sp>
      <p:pic>
        <p:nvPicPr>
          <p:cNvPr id="61" name="Google Shape;61;gf89bd3b56d_3_0"/>
          <p:cNvPicPr preferRelativeResize="0"/>
          <p:nvPr/>
        </p:nvPicPr>
        <p:blipFill rotWithShape="1">
          <a:blip r:embed="rId5">
            <a:alphaModFix/>
          </a:blip>
          <a:srcRect b="0" l="0" r="0" t="0"/>
          <a:stretch/>
        </p:blipFill>
        <p:spPr>
          <a:xfrm>
            <a:off x="6332275" y="3583485"/>
            <a:ext cx="1146766" cy="334325"/>
          </a:xfrm>
          <a:prstGeom prst="rect">
            <a:avLst/>
          </a:prstGeom>
          <a:noFill/>
          <a:ln>
            <a:noFill/>
          </a:ln>
        </p:spPr>
      </p:pic>
      <p:pic>
        <p:nvPicPr>
          <p:cNvPr id="62" name="Google Shape;62;gf89bd3b56d_3_0"/>
          <p:cNvPicPr preferRelativeResize="0"/>
          <p:nvPr/>
        </p:nvPicPr>
        <p:blipFill rotWithShape="1">
          <a:blip r:embed="rId6">
            <a:alphaModFix/>
          </a:blip>
          <a:srcRect b="0" l="0" r="0" t="0"/>
          <a:stretch/>
        </p:blipFill>
        <p:spPr>
          <a:xfrm>
            <a:off x="5663175" y="3575413"/>
            <a:ext cx="594365" cy="3343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0" name="Shape 150"/>
        <p:cNvGrpSpPr/>
        <p:nvPr/>
      </p:nvGrpSpPr>
      <p:grpSpPr>
        <a:xfrm>
          <a:off x="0" y="0"/>
          <a:ext cx="0" cy="0"/>
          <a:chOff x="0" y="0"/>
          <a:chExt cx="0" cy="0"/>
        </a:xfrm>
      </p:grpSpPr>
      <p:sp>
        <p:nvSpPr>
          <p:cNvPr id="151" name="Google Shape;151;p7"/>
          <p:cNvSpPr txBox="1"/>
          <p:nvPr/>
        </p:nvSpPr>
        <p:spPr>
          <a:xfrm>
            <a:off x="1907850" y="249663"/>
            <a:ext cx="5150100" cy="950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300"/>
              <a:buFont typeface="Arial"/>
              <a:buNone/>
            </a:pPr>
            <a:r>
              <a:rPr b="1" i="0" lang="en" sz="2600" u="none" cap="none" strike="noStrike">
                <a:solidFill>
                  <a:srgbClr val="004993"/>
                </a:solidFill>
                <a:latin typeface="Open Sans"/>
                <a:ea typeface="Open Sans"/>
                <a:cs typeface="Open Sans"/>
                <a:sym typeface="Open Sans"/>
              </a:rPr>
              <a:t>Le risorse educative aperte (OER) dovrebbero essere:</a:t>
            </a:r>
            <a:endParaRPr b="1" i="0" sz="2600" u="none" cap="none" strike="noStrike">
              <a:solidFill>
                <a:srgbClr val="004993"/>
              </a:solidFill>
              <a:latin typeface="Open Sans"/>
              <a:ea typeface="Open Sans"/>
              <a:cs typeface="Open Sans"/>
              <a:sym typeface="Open Sans"/>
            </a:endParaRPr>
          </a:p>
        </p:txBody>
      </p:sp>
      <p:sp>
        <p:nvSpPr>
          <p:cNvPr id="152" name="Google Shape;152;p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53" name="Google Shape;153;p7"/>
          <p:cNvSpPr txBox="1"/>
          <p:nvPr/>
        </p:nvSpPr>
        <p:spPr>
          <a:xfrm>
            <a:off x="1908000" y="1373225"/>
            <a:ext cx="4972800" cy="1093800"/>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chemeClr val="dk1"/>
              </a:buClr>
              <a:buSzPts val="1100"/>
              <a:buFont typeface="Arial"/>
              <a:buNone/>
            </a:pPr>
            <a:r>
              <a:rPr b="0" i="0" lang="en" sz="1400" u="none" cap="none" strike="noStrike">
                <a:solidFill>
                  <a:srgbClr val="004993"/>
                </a:solidFill>
                <a:latin typeface="Open Sans"/>
                <a:ea typeface="Open Sans"/>
                <a:cs typeface="Open Sans"/>
                <a:sym typeface="Open Sans"/>
              </a:rPr>
              <a:t>"accessibili sempre e ovunque a tutti, compresi gli individui con disabilità e gli individui provenienti da gruppi emarginati o svanta."</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300" u="none" cap="none" strike="noStrike">
              <a:solidFill>
                <a:srgbClr val="000000"/>
              </a:solidFill>
              <a:latin typeface="Arial"/>
              <a:ea typeface="Arial"/>
              <a:cs typeface="Arial"/>
              <a:sym typeface="Arial"/>
            </a:endParaRPr>
          </a:p>
        </p:txBody>
      </p:sp>
      <p:pic>
        <p:nvPicPr>
          <p:cNvPr id="154" name="Google Shape;154;p7"/>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55" name="Google Shape;155;p7"/>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56" name="Google Shape;156;p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57" name="Google Shape;157;p7"/>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58" name="Google Shape;158;p7"/>
          <p:cNvSpPr txBox="1"/>
          <p:nvPr/>
        </p:nvSpPr>
        <p:spPr>
          <a:xfrm>
            <a:off x="1907850" y="3048706"/>
            <a:ext cx="5109000" cy="4581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1100"/>
              <a:buFont typeface="Arial"/>
              <a:buNone/>
            </a:pPr>
            <a:r>
              <a:rPr b="1" i="0" lang="en" sz="1000" u="none" cap="none" strike="noStrike">
                <a:solidFill>
                  <a:srgbClr val="45BEDF"/>
                </a:solidFill>
                <a:latin typeface="Open Sans"/>
                <a:ea typeface="Open Sans"/>
                <a:cs typeface="Open Sans"/>
                <a:sym typeface="Open Sans"/>
              </a:rPr>
              <a:t>Dalla Raccomandazione dell’UNESCO sulle risorse educative aperte (traduzione italiana a cura di AIB): </a:t>
            </a:r>
            <a:r>
              <a:rPr b="0" i="0" lang="en" sz="1000" u="sng" cap="none" strike="noStrike">
                <a:solidFill>
                  <a:srgbClr val="45BEDF"/>
                </a:solidFill>
                <a:latin typeface="Open Sans"/>
                <a:ea typeface="Open Sans"/>
                <a:cs typeface="Open Sans"/>
                <a:sym typeface="Open Sans"/>
                <a:hlinkClick r:id="rId5">
                  <a:extLst>
                    <a:ext uri="{A12FA001-AC4F-418D-AE19-62706E023703}">
                      <ahyp:hlinkClr val="tx"/>
                    </a:ext>
                  </a:extLst>
                </a:hlinkClick>
              </a:rPr>
              <a:t>https://tinyurl.com/oerre</a:t>
            </a:r>
            <a:r>
              <a:rPr b="0" i="0" lang="en" sz="1000" u="sng" cap="none" strike="noStrike">
                <a:solidFill>
                  <a:srgbClr val="45BEDF"/>
                </a:solidFill>
                <a:latin typeface="Open Sans"/>
                <a:ea typeface="Open Sans"/>
                <a:cs typeface="Open Sans"/>
                <a:sym typeface="Open Sans"/>
              </a:rPr>
              <a:t>c</a:t>
            </a:r>
            <a:endParaRPr b="1" i="0" sz="1100" u="none" cap="none" strike="noStrike">
              <a:solidFill>
                <a:srgbClr val="000000"/>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2" name="Shape 162"/>
        <p:cNvGrpSpPr/>
        <p:nvPr/>
      </p:nvGrpSpPr>
      <p:grpSpPr>
        <a:xfrm>
          <a:off x="0" y="0"/>
          <a:ext cx="0" cy="0"/>
          <a:chOff x="0" y="0"/>
          <a:chExt cx="0" cy="0"/>
        </a:xfrm>
      </p:grpSpPr>
      <p:sp>
        <p:nvSpPr>
          <p:cNvPr id="163" name="Google Shape;163;p8"/>
          <p:cNvSpPr txBox="1"/>
          <p:nvPr/>
        </p:nvSpPr>
        <p:spPr>
          <a:xfrm>
            <a:off x="1966947" y="241959"/>
            <a:ext cx="4423200" cy="981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1100"/>
              <a:buFont typeface="Arial"/>
              <a:buNone/>
            </a:pPr>
            <a:r>
              <a:rPr b="1" i="0" lang="en" sz="2600" u="none" cap="none" strike="noStrike">
                <a:solidFill>
                  <a:srgbClr val="004993"/>
                </a:solidFill>
                <a:latin typeface="Open Sans"/>
                <a:ea typeface="Open Sans"/>
                <a:cs typeface="Open Sans"/>
                <a:sym typeface="Open Sans"/>
              </a:rPr>
              <a:t>Le risorse educative aperte (OER) possono</a:t>
            </a:r>
            <a:r>
              <a:rPr b="1" i="0" lang="en" sz="2800" u="none" cap="none" strike="noStrike">
                <a:solidFill>
                  <a:srgbClr val="004993"/>
                </a:solidFill>
                <a:latin typeface="Open Sans"/>
                <a:ea typeface="Open Sans"/>
                <a:cs typeface="Open Sans"/>
                <a:sym typeface="Open Sans"/>
              </a:rPr>
              <a:t>:</a:t>
            </a:r>
            <a:endParaRPr b="1" i="0" sz="2600" u="none" cap="none" strike="noStrike">
              <a:solidFill>
                <a:srgbClr val="004993"/>
              </a:solidFill>
              <a:latin typeface="Open Sans"/>
              <a:ea typeface="Open Sans"/>
              <a:cs typeface="Open Sans"/>
              <a:sym typeface="Open Sans"/>
            </a:endParaRPr>
          </a:p>
        </p:txBody>
      </p:sp>
      <p:sp>
        <p:nvSpPr>
          <p:cNvPr id="164" name="Google Shape;164;p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65" name="Google Shape;165;p8"/>
          <p:cNvSpPr txBox="1"/>
          <p:nvPr/>
        </p:nvSpPr>
        <p:spPr>
          <a:xfrm>
            <a:off x="1955445" y="1485823"/>
            <a:ext cx="4743300" cy="1640100"/>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chemeClr val="dk1"/>
              </a:buClr>
              <a:buSzPts val="1100"/>
              <a:buFont typeface="Arial"/>
              <a:buNone/>
            </a:pPr>
            <a:r>
              <a:rPr b="0" i="0" lang="en" sz="1400" u="none" cap="none" strike="noStrike">
                <a:solidFill>
                  <a:srgbClr val="004993"/>
                </a:solidFill>
                <a:latin typeface="Open Sans"/>
                <a:ea typeface="Open Sans"/>
                <a:cs typeface="Open Sans"/>
                <a:sym typeface="Open Sans"/>
              </a:rPr>
              <a:t>"aiutare a soddisfare le esigenze dei singoli discenti e promuovere efficacemente l’uguaglianza di genere e incentivare approcci pedagogici, didattici e metodologici innovativi."</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3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400" u="none" cap="none" strike="noStrike">
              <a:solidFill>
                <a:srgbClr val="000000"/>
              </a:solidFill>
              <a:latin typeface="Arial"/>
              <a:ea typeface="Arial"/>
              <a:cs typeface="Arial"/>
              <a:sym typeface="Arial"/>
            </a:endParaRPr>
          </a:p>
        </p:txBody>
      </p:sp>
      <p:pic>
        <p:nvPicPr>
          <p:cNvPr id="166" name="Google Shape;166;p8"/>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67" name="Google Shape;167;p8"/>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68" name="Google Shape;168;p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69" name="Google Shape;169;p8"/>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70" name="Google Shape;170;p8"/>
          <p:cNvSpPr txBox="1"/>
          <p:nvPr/>
        </p:nvSpPr>
        <p:spPr>
          <a:xfrm>
            <a:off x="1907850" y="3048706"/>
            <a:ext cx="5109000" cy="4581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1100"/>
              <a:buFont typeface="Arial"/>
              <a:buNone/>
            </a:pPr>
            <a:r>
              <a:rPr b="1" i="0" lang="en" sz="1000" u="none" cap="none" strike="noStrike">
                <a:solidFill>
                  <a:srgbClr val="45BEDF"/>
                </a:solidFill>
                <a:latin typeface="Open Sans"/>
                <a:ea typeface="Open Sans"/>
                <a:cs typeface="Open Sans"/>
                <a:sym typeface="Open Sans"/>
              </a:rPr>
              <a:t>Dalla Raccomandazione dell’UNESCO sulle risorse educative aperte (traduzione italiana a cura di AIB): </a:t>
            </a:r>
            <a:r>
              <a:rPr b="0" i="0" lang="en" sz="1000" u="sng" cap="none" strike="noStrike">
                <a:solidFill>
                  <a:srgbClr val="45BEDF"/>
                </a:solidFill>
                <a:latin typeface="Open Sans"/>
                <a:ea typeface="Open Sans"/>
                <a:cs typeface="Open Sans"/>
                <a:sym typeface="Open Sans"/>
                <a:hlinkClick r:id="rId5">
                  <a:extLst>
                    <a:ext uri="{A12FA001-AC4F-418D-AE19-62706E023703}">
                      <ahyp:hlinkClr val="tx"/>
                    </a:ext>
                  </a:extLst>
                </a:hlinkClick>
              </a:rPr>
              <a:t>https://tinyurl.com/oerre</a:t>
            </a:r>
            <a:r>
              <a:rPr b="0" i="0" lang="en" sz="1000" u="sng" cap="none" strike="noStrike">
                <a:solidFill>
                  <a:srgbClr val="45BEDF"/>
                </a:solidFill>
                <a:latin typeface="Open Sans"/>
                <a:ea typeface="Open Sans"/>
                <a:cs typeface="Open Sans"/>
                <a:sym typeface="Open Sans"/>
              </a:rPr>
              <a:t>c</a:t>
            </a:r>
            <a:endParaRPr b="1" i="0" sz="1100" u="none" cap="none" strike="noStrike">
              <a:solidFill>
                <a:srgbClr val="000000"/>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4" name="Shape 174"/>
        <p:cNvGrpSpPr/>
        <p:nvPr/>
      </p:nvGrpSpPr>
      <p:grpSpPr>
        <a:xfrm>
          <a:off x="0" y="0"/>
          <a:ext cx="0" cy="0"/>
          <a:chOff x="0" y="0"/>
          <a:chExt cx="0" cy="0"/>
        </a:xfrm>
      </p:grpSpPr>
      <p:sp>
        <p:nvSpPr>
          <p:cNvPr id="175" name="Google Shape;175;p9"/>
          <p:cNvSpPr txBox="1"/>
          <p:nvPr/>
        </p:nvSpPr>
        <p:spPr>
          <a:xfrm>
            <a:off x="1718496" y="96654"/>
            <a:ext cx="5637900" cy="1258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1100"/>
              <a:buFont typeface="Arial"/>
              <a:buNone/>
            </a:pPr>
            <a:r>
              <a:rPr b="1" i="0" lang="en" sz="1800" u="none" cap="none" strike="noStrike">
                <a:solidFill>
                  <a:srgbClr val="004993"/>
                </a:solidFill>
                <a:latin typeface="Open Sans"/>
                <a:ea typeface="Open Sans"/>
                <a:cs typeface="Open Sans"/>
                <a:sym typeface="Open Sans"/>
              </a:rPr>
              <a:t>Open Education = OER </a:t>
            </a:r>
            <a:r>
              <a:rPr b="1" i="0" lang="en" sz="1800" u="none" cap="none" strike="noStrike">
                <a:solidFill>
                  <a:srgbClr val="45BEDF"/>
                </a:solidFill>
                <a:latin typeface="Open Sans"/>
                <a:ea typeface="Open Sans"/>
                <a:cs typeface="Open Sans"/>
                <a:sym typeface="Open Sans"/>
              </a:rPr>
              <a:t>+</a:t>
            </a:r>
            <a:r>
              <a:rPr b="1" i="0" lang="en" sz="1800" u="none" cap="none" strike="noStrike">
                <a:solidFill>
                  <a:srgbClr val="004993"/>
                </a:solidFill>
                <a:latin typeface="Open Sans"/>
                <a:ea typeface="Open Sans"/>
                <a:cs typeface="Open Sans"/>
                <a:sym typeface="Open Sans"/>
              </a:rPr>
              <a:t> metodologie didattiche appropriate </a:t>
            </a:r>
            <a:r>
              <a:rPr b="1" i="0" lang="en" sz="1800" u="none" cap="none" strike="noStrike">
                <a:solidFill>
                  <a:srgbClr val="45BEDF"/>
                </a:solidFill>
                <a:latin typeface="Open Sans"/>
                <a:ea typeface="Open Sans"/>
                <a:cs typeface="Open Sans"/>
                <a:sym typeface="Open Sans"/>
              </a:rPr>
              <a:t>+</a:t>
            </a:r>
            <a:r>
              <a:rPr b="1" i="0" lang="en" sz="1800" u="none" cap="none" strike="noStrike">
                <a:solidFill>
                  <a:srgbClr val="004993"/>
                </a:solidFill>
                <a:latin typeface="Open Sans"/>
                <a:ea typeface="Open Sans"/>
                <a:cs typeface="Open Sans"/>
                <a:sym typeface="Open Sans"/>
              </a:rPr>
              <a:t> obiettivi di apprendimento ben progettati </a:t>
            </a:r>
            <a:r>
              <a:rPr b="1" i="0" lang="en" sz="1800" u="none" cap="none" strike="noStrike">
                <a:solidFill>
                  <a:srgbClr val="45BEDF"/>
                </a:solidFill>
                <a:latin typeface="Open Sans"/>
                <a:ea typeface="Open Sans"/>
                <a:cs typeface="Open Sans"/>
                <a:sym typeface="Open Sans"/>
              </a:rPr>
              <a:t>+</a:t>
            </a:r>
            <a:r>
              <a:rPr b="1" i="0" lang="en" sz="1800" u="none" cap="none" strike="noStrike">
                <a:solidFill>
                  <a:srgbClr val="004993"/>
                </a:solidFill>
                <a:latin typeface="Open Sans"/>
                <a:ea typeface="Open Sans"/>
                <a:cs typeface="Open Sans"/>
                <a:sym typeface="Open Sans"/>
              </a:rPr>
              <a:t> varietà nelle attività di apprendimento </a:t>
            </a:r>
            <a:r>
              <a:rPr b="1" i="0" lang="en" sz="1800" u="none" cap="none" strike="noStrike">
                <a:solidFill>
                  <a:srgbClr val="45BEDF"/>
                </a:solidFill>
                <a:latin typeface="Open Sans"/>
                <a:ea typeface="Open Sans"/>
                <a:cs typeface="Open Sans"/>
                <a:sym typeface="Open Sans"/>
              </a:rPr>
              <a:t>=</a:t>
            </a:r>
            <a:endParaRPr b="1" i="0" sz="1800" u="none" cap="none" strike="noStrike">
              <a:solidFill>
                <a:srgbClr val="004993"/>
              </a:solidFill>
              <a:latin typeface="Open Sans"/>
              <a:ea typeface="Open Sans"/>
              <a:cs typeface="Open Sans"/>
              <a:sym typeface="Open Sans"/>
            </a:endParaRPr>
          </a:p>
        </p:txBody>
      </p:sp>
      <p:sp>
        <p:nvSpPr>
          <p:cNvPr id="176" name="Google Shape;176;p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77" name="Google Shape;177;p9"/>
          <p:cNvSpPr txBox="1"/>
          <p:nvPr/>
        </p:nvSpPr>
        <p:spPr>
          <a:xfrm>
            <a:off x="1755600" y="1459338"/>
            <a:ext cx="5511900" cy="1356900"/>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rgbClr val="000000"/>
              </a:buClr>
              <a:buSzPts val="1200"/>
              <a:buFont typeface="Arial"/>
              <a:buNone/>
            </a:pPr>
            <a:r>
              <a:rPr b="0" i="0" lang="en" sz="1400" u="none" cap="none" strike="noStrike">
                <a:solidFill>
                  <a:srgbClr val="004993"/>
                </a:solidFill>
                <a:latin typeface="Open Sans"/>
                <a:ea typeface="Open Sans"/>
                <a:cs typeface="Open Sans"/>
                <a:sym typeface="Open Sans"/>
              </a:rPr>
              <a:t>"una gamma più ampia di opzioni pedagogiche innovative per coinvolgere sia gli educatori che i discenti a diventare partecipanti più attivi nei processi educativi e creatori di contenuti come membri di società della conoscenza diverse e inclusive."</a:t>
            </a:r>
            <a:endParaRPr b="0" i="0" sz="1200" u="none" cap="none" strike="noStrike">
              <a:solidFill>
                <a:srgbClr val="000000"/>
              </a:solidFill>
              <a:latin typeface="Arial"/>
              <a:ea typeface="Arial"/>
              <a:cs typeface="Arial"/>
              <a:sym typeface="Arial"/>
            </a:endParaRPr>
          </a:p>
        </p:txBody>
      </p:sp>
      <p:pic>
        <p:nvPicPr>
          <p:cNvPr id="178" name="Google Shape;178;p9"/>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79" name="Google Shape;179;p9"/>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80" name="Google Shape;180;p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81" name="Google Shape;181;p9"/>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82" name="Google Shape;182;p9"/>
          <p:cNvSpPr txBox="1"/>
          <p:nvPr/>
        </p:nvSpPr>
        <p:spPr>
          <a:xfrm>
            <a:off x="1907850" y="3048706"/>
            <a:ext cx="5109000" cy="4581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1100"/>
              <a:buFont typeface="Arial"/>
              <a:buNone/>
            </a:pPr>
            <a:r>
              <a:rPr b="1" i="0" lang="en" sz="1000" u="none" cap="none" strike="noStrike">
                <a:solidFill>
                  <a:srgbClr val="45BEDF"/>
                </a:solidFill>
                <a:latin typeface="Open Sans"/>
                <a:ea typeface="Open Sans"/>
                <a:cs typeface="Open Sans"/>
                <a:sym typeface="Open Sans"/>
              </a:rPr>
              <a:t>Dalla Raccomandazione dell’UNESCO sulle risorse educative aperte (traduzione italiana a cura di AIB): </a:t>
            </a:r>
            <a:r>
              <a:rPr b="0" i="0" lang="en" sz="1000" u="sng" cap="none" strike="noStrike">
                <a:solidFill>
                  <a:srgbClr val="45BEDF"/>
                </a:solidFill>
                <a:latin typeface="Open Sans"/>
                <a:ea typeface="Open Sans"/>
                <a:cs typeface="Open Sans"/>
                <a:sym typeface="Open Sans"/>
                <a:hlinkClick r:id="rId5">
                  <a:extLst>
                    <a:ext uri="{A12FA001-AC4F-418D-AE19-62706E023703}">
                      <ahyp:hlinkClr val="tx"/>
                    </a:ext>
                  </a:extLst>
                </a:hlinkClick>
              </a:rPr>
              <a:t>https://tinyurl.com/oerre</a:t>
            </a:r>
            <a:r>
              <a:rPr b="0" i="0" lang="en" sz="1000" u="sng" cap="none" strike="noStrike">
                <a:solidFill>
                  <a:srgbClr val="45BEDF"/>
                </a:solidFill>
                <a:latin typeface="Open Sans"/>
                <a:ea typeface="Open Sans"/>
                <a:cs typeface="Open Sans"/>
                <a:sym typeface="Open Sans"/>
              </a:rPr>
              <a:t>c</a:t>
            </a:r>
            <a:endParaRPr b="1" i="0" sz="1100" u="none" cap="none" strike="noStrike">
              <a:solidFill>
                <a:srgbClr val="000000"/>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86" name="Shape 186"/>
        <p:cNvGrpSpPr/>
        <p:nvPr/>
      </p:nvGrpSpPr>
      <p:grpSpPr>
        <a:xfrm>
          <a:off x="0" y="0"/>
          <a:ext cx="0" cy="0"/>
          <a:chOff x="0" y="0"/>
          <a:chExt cx="0" cy="0"/>
        </a:xfrm>
      </p:grpSpPr>
      <p:sp>
        <p:nvSpPr>
          <p:cNvPr id="187" name="Google Shape;187;gee256591df_0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88" name="Google Shape;188;gee256591df_0_0"/>
          <p:cNvSpPr txBox="1"/>
          <p:nvPr/>
        </p:nvSpPr>
        <p:spPr>
          <a:xfrm>
            <a:off x="2634100" y="741480"/>
            <a:ext cx="5088300" cy="2031295"/>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2400" u="none" cap="none" strike="noStrike">
                <a:solidFill>
                  <a:srgbClr val="004993"/>
                </a:solidFill>
                <a:latin typeface="Open Sans"/>
                <a:ea typeface="Open Sans"/>
                <a:cs typeface="Open Sans"/>
                <a:sym typeface="Open Sans"/>
              </a:rPr>
              <a:t>Garantiscono l'accesso nel tempo</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2400" u="none" cap="none" strike="noStrike">
                <a:solidFill>
                  <a:srgbClr val="004993"/>
                </a:solidFill>
                <a:latin typeface="Open Sans"/>
                <a:ea typeface="Open Sans"/>
                <a:cs typeface="Open Sans"/>
                <a:sym typeface="Open Sans"/>
              </a:rPr>
              <a:t>Gli studenti potranno accedere alle risorse anche dopo aver terminato i propri corsi.</a:t>
            </a:r>
            <a:endParaRPr b="0" i="0" sz="2400" u="none" cap="none" strike="noStrike">
              <a:solidFill>
                <a:srgbClr val="000000"/>
              </a:solidFill>
              <a:latin typeface="Arial"/>
              <a:ea typeface="Arial"/>
              <a:cs typeface="Arial"/>
              <a:sym typeface="Arial"/>
            </a:endParaRPr>
          </a:p>
        </p:txBody>
      </p:sp>
      <p:sp>
        <p:nvSpPr>
          <p:cNvPr id="189" name="Google Shape;189;gee256591df_0_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90" name="Google Shape;190;gee256591df_0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91" name="Google Shape;191;gee256591df_0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192" name="Google Shape;192;gee256591df_0_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 name="Google Shape;193;gee256591df_0_0"/>
          <p:cNvSpPr txBox="1"/>
          <p:nvPr/>
        </p:nvSpPr>
        <p:spPr>
          <a:xfrm>
            <a:off x="0" y="1060525"/>
            <a:ext cx="30822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gli </a:t>
            </a:r>
            <a:r>
              <a:rPr b="1" lang="en" sz="2300">
                <a:solidFill>
                  <a:srgbClr val="FFDE59"/>
                </a:solidFill>
                <a:latin typeface="Open Sans"/>
                <a:ea typeface="Open Sans"/>
                <a:cs typeface="Open Sans"/>
                <a:sym typeface="Open Sans"/>
              </a:rPr>
              <a:t>studenti</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97" name="Shape 197"/>
        <p:cNvGrpSpPr/>
        <p:nvPr/>
      </p:nvGrpSpPr>
      <p:grpSpPr>
        <a:xfrm>
          <a:off x="0" y="0"/>
          <a:ext cx="0" cy="0"/>
          <a:chOff x="0" y="0"/>
          <a:chExt cx="0" cy="0"/>
        </a:xfrm>
      </p:grpSpPr>
      <p:sp>
        <p:nvSpPr>
          <p:cNvPr id="198" name="Google Shape;198;gee256591df_0_1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99" name="Google Shape;199;gee256591df_0_17"/>
          <p:cNvSpPr txBox="1"/>
          <p:nvPr/>
        </p:nvSpPr>
        <p:spPr>
          <a:xfrm>
            <a:off x="2581800" y="436100"/>
            <a:ext cx="50382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Supportano l'inclusione</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le OER possono essere adattate per rappresentare i profili e i contesti specifici degli studenti, dando risposte ai bisogni di inclusione a diversi livelli.a  </a:t>
            </a:r>
            <a:endParaRPr b="1" i="0" sz="2100" u="none" cap="none" strike="noStrike">
              <a:solidFill>
                <a:srgbClr val="004993"/>
              </a:solidFill>
              <a:latin typeface="Open Sans"/>
              <a:ea typeface="Open Sans"/>
              <a:cs typeface="Open Sans"/>
              <a:sym typeface="Open Sans"/>
            </a:endParaRPr>
          </a:p>
        </p:txBody>
      </p:sp>
      <p:sp>
        <p:nvSpPr>
          <p:cNvPr id="200" name="Google Shape;200;gee256591df_0_1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01" name="Google Shape;201;gee256591df_0_1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02" name="Google Shape;202;gee256591df_0_1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03" name="Google Shape;203;gee256591df_0_1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 name="Google Shape;204;gee256591df_0_17"/>
          <p:cNvSpPr txBox="1"/>
          <p:nvPr/>
        </p:nvSpPr>
        <p:spPr>
          <a:xfrm>
            <a:off x="0" y="1060525"/>
            <a:ext cx="30822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gli </a:t>
            </a:r>
            <a:r>
              <a:rPr b="1" lang="en" sz="2300">
                <a:solidFill>
                  <a:srgbClr val="FFDE59"/>
                </a:solidFill>
                <a:latin typeface="Open Sans"/>
                <a:ea typeface="Open Sans"/>
                <a:cs typeface="Open Sans"/>
                <a:sym typeface="Open Sans"/>
              </a:rPr>
              <a:t>studenti</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08" name="Shape 208"/>
        <p:cNvGrpSpPr/>
        <p:nvPr/>
      </p:nvGrpSpPr>
      <p:grpSpPr>
        <a:xfrm>
          <a:off x="0" y="0"/>
          <a:ext cx="0" cy="0"/>
          <a:chOff x="0" y="0"/>
          <a:chExt cx="0" cy="0"/>
        </a:xfrm>
      </p:grpSpPr>
      <p:sp>
        <p:nvSpPr>
          <p:cNvPr id="209" name="Google Shape;209;gee256591df_0_2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10" name="Google Shape;210;gee256591df_0_28"/>
          <p:cNvSpPr txBox="1"/>
          <p:nvPr/>
        </p:nvSpPr>
        <p:spPr>
          <a:xfrm>
            <a:off x="2591050" y="-17359"/>
            <a:ext cx="4913400" cy="3570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200" u="none" cap="none" strike="noStrike">
                <a:solidFill>
                  <a:srgbClr val="004993"/>
                </a:solidFill>
                <a:latin typeface="Open Sans"/>
                <a:ea typeface="Open Sans"/>
                <a:cs typeface="Open Sans"/>
                <a:sym typeface="Open Sans"/>
              </a:rPr>
              <a:t>Promuovono la diversificazione dell'apprendimento</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200" u="none" cap="none" strike="noStrike">
                <a:solidFill>
                  <a:srgbClr val="004993"/>
                </a:solidFill>
                <a:latin typeface="Open Sans"/>
                <a:ea typeface="Open Sans"/>
                <a:cs typeface="Open Sans"/>
                <a:sym typeface="Open Sans"/>
              </a:rPr>
              <a:t>Le OER sono accessibili da ogni luogo e in ogni momento, ripetutamente (e non sottovalutate il valore della ripetizione!), da strumenti diversi e in molti formati</a:t>
            </a:r>
            <a:r>
              <a:rPr lang="en" sz="2200">
                <a:solidFill>
                  <a:srgbClr val="004993"/>
                </a:solidFill>
                <a:latin typeface="Open Sans"/>
                <a:ea typeface="Open Sans"/>
                <a:cs typeface="Open Sans"/>
                <a:sym typeface="Open Sans"/>
              </a:rPr>
              <a:t>. Le OER supportano l'apprendimento anche in contesti non formali e informali.</a:t>
            </a:r>
            <a:endParaRPr b="0" i="0" sz="2200" u="none" cap="none" strike="noStrike">
              <a:solidFill>
                <a:srgbClr val="000000"/>
              </a:solidFill>
              <a:latin typeface="Open Sans"/>
              <a:ea typeface="Open Sans"/>
              <a:cs typeface="Open Sans"/>
              <a:sym typeface="Open Sans"/>
            </a:endParaRPr>
          </a:p>
        </p:txBody>
      </p:sp>
      <p:sp>
        <p:nvSpPr>
          <p:cNvPr id="211" name="Google Shape;211;gee256591df_0_2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12" name="Google Shape;212;gee256591df_0_2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13" name="Google Shape;213;gee256591df_0_2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14" name="Google Shape;214;gee256591df_0_2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 name="Google Shape;215;gee256591df_0_28"/>
          <p:cNvSpPr txBox="1"/>
          <p:nvPr/>
        </p:nvSpPr>
        <p:spPr>
          <a:xfrm>
            <a:off x="0" y="1060525"/>
            <a:ext cx="30822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gli </a:t>
            </a:r>
            <a:r>
              <a:rPr b="1" lang="en" sz="2300">
                <a:solidFill>
                  <a:srgbClr val="FFDE59"/>
                </a:solidFill>
                <a:latin typeface="Open Sans"/>
                <a:ea typeface="Open Sans"/>
                <a:cs typeface="Open Sans"/>
                <a:sym typeface="Open Sans"/>
              </a:rPr>
              <a:t>studenti</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19" name="Shape 219"/>
        <p:cNvGrpSpPr/>
        <p:nvPr/>
      </p:nvGrpSpPr>
      <p:grpSpPr>
        <a:xfrm>
          <a:off x="0" y="0"/>
          <a:ext cx="0" cy="0"/>
          <a:chOff x="0" y="0"/>
          <a:chExt cx="0" cy="0"/>
        </a:xfrm>
      </p:grpSpPr>
      <p:sp>
        <p:nvSpPr>
          <p:cNvPr id="220" name="Google Shape;220;gee256591df_0_39"/>
          <p:cNvSpPr txBox="1"/>
          <p:nvPr/>
        </p:nvSpPr>
        <p:spPr>
          <a:xfrm>
            <a:off x="2604525" y="255525"/>
            <a:ext cx="4823100" cy="28599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 sz="2200" u="none" cap="none" strike="noStrike">
                <a:solidFill>
                  <a:srgbClr val="004993"/>
                </a:solidFill>
                <a:latin typeface="Open Sans"/>
                <a:ea typeface="Open Sans"/>
                <a:cs typeface="Open Sans"/>
                <a:sym typeface="Open Sans"/>
              </a:rPr>
              <a:t>Promuovono </a:t>
            </a:r>
            <a:r>
              <a:rPr b="1" lang="en" sz="2200">
                <a:solidFill>
                  <a:srgbClr val="004993"/>
                </a:solidFill>
                <a:latin typeface="Open Sans"/>
                <a:ea typeface="Open Sans"/>
                <a:cs typeface="Open Sans"/>
                <a:sym typeface="Open Sans"/>
              </a:rPr>
              <a:t>il lifelong learning</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rPr b="0" i="0" lang="en" sz="2200" u="none" cap="none" strike="noStrike">
                <a:solidFill>
                  <a:srgbClr val="004993"/>
                </a:solidFill>
                <a:latin typeface="Open Sans"/>
                <a:ea typeface="Open Sans"/>
                <a:cs typeface="Open Sans"/>
                <a:sym typeface="Open Sans"/>
              </a:rPr>
              <a:t>Le OER sono a disposizione di chiunque, </a:t>
            </a:r>
            <a:r>
              <a:rPr lang="en" sz="2200">
                <a:solidFill>
                  <a:srgbClr val="004993"/>
                </a:solidFill>
                <a:latin typeface="Open Sans"/>
                <a:ea typeface="Open Sans"/>
                <a:cs typeface="Open Sans"/>
                <a:sym typeface="Open Sans"/>
              </a:rPr>
              <a:t>a qualunque età, in ogni momento, per chiunque desideri imparare qualcosa o </a:t>
            </a:r>
            <a:r>
              <a:rPr lang="en" sz="2200">
                <a:solidFill>
                  <a:srgbClr val="004993"/>
                </a:solidFill>
                <a:latin typeface="Open Sans"/>
                <a:ea typeface="Open Sans"/>
                <a:cs typeface="Open Sans"/>
                <a:sym typeface="Open Sans"/>
              </a:rPr>
              <a:t>tornare</a:t>
            </a:r>
            <a:r>
              <a:rPr lang="en" sz="2200">
                <a:solidFill>
                  <a:srgbClr val="004993"/>
                </a:solidFill>
                <a:latin typeface="Open Sans"/>
                <a:ea typeface="Open Sans"/>
                <a:cs typeface="Open Sans"/>
                <a:sym typeface="Open Sans"/>
              </a:rPr>
              <a:t> su contenuti per rinfrescarsi la memoria.</a:t>
            </a:r>
            <a:endParaRPr b="1" i="0" sz="1500" u="none" cap="none" strike="noStrike">
              <a:solidFill>
                <a:srgbClr val="004993"/>
              </a:solidFill>
              <a:latin typeface="Open Sans"/>
              <a:ea typeface="Open Sans"/>
              <a:cs typeface="Open Sans"/>
              <a:sym typeface="Open Sans"/>
            </a:endParaRPr>
          </a:p>
        </p:txBody>
      </p:sp>
      <p:sp>
        <p:nvSpPr>
          <p:cNvPr id="221" name="Google Shape;221;gee256591df_0_3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22" name="Google Shape;222;gee256591df_0_3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23" name="Google Shape;223;gee256591df_0_3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24" name="Google Shape;224;gee256591df_0_3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25" name="Google Shape;225;gee256591df_0_3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gee256591df_0_39"/>
          <p:cNvSpPr txBox="1"/>
          <p:nvPr/>
        </p:nvSpPr>
        <p:spPr>
          <a:xfrm>
            <a:off x="0" y="1060525"/>
            <a:ext cx="30822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gli </a:t>
            </a:r>
            <a:r>
              <a:rPr b="1" lang="en" sz="2300">
                <a:solidFill>
                  <a:srgbClr val="FFDE59"/>
                </a:solidFill>
                <a:latin typeface="Open Sans"/>
                <a:ea typeface="Open Sans"/>
                <a:cs typeface="Open Sans"/>
                <a:sym typeface="Open Sans"/>
              </a:rPr>
              <a:t>studenti</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30" name="Shape 230"/>
        <p:cNvGrpSpPr/>
        <p:nvPr/>
      </p:nvGrpSpPr>
      <p:grpSpPr>
        <a:xfrm>
          <a:off x="0" y="0"/>
          <a:ext cx="0" cy="0"/>
          <a:chOff x="0" y="0"/>
          <a:chExt cx="0" cy="0"/>
        </a:xfrm>
      </p:grpSpPr>
      <p:sp>
        <p:nvSpPr>
          <p:cNvPr id="231" name="Google Shape;231;gee256591df_0_5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32" name="Google Shape;232;gee256591df_0_50"/>
          <p:cNvSpPr txBox="1"/>
          <p:nvPr/>
        </p:nvSpPr>
        <p:spPr>
          <a:xfrm>
            <a:off x="2611550" y="414146"/>
            <a:ext cx="4738156" cy="276995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Consentono un risparmio sui costi</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I prezzi alti possono portare gli studenti a utilizzare versioni vecchie di certe pubblicazioni; con le OER questo problema non si pone.</a:t>
            </a:r>
            <a:endParaRPr b="0" i="0" sz="2000" u="none" cap="none" strike="noStrike">
              <a:solidFill>
                <a:srgbClr val="000000"/>
              </a:solidFill>
              <a:latin typeface="Open Sans"/>
              <a:ea typeface="Open Sans"/>
              <a:cs typeface="Open Sans"/>
              <a:sym typeface="Open Sans"/>
            </a:endParaRPr>
          </a:p>
        </p:txBody>
      </p:sp>
      <p:sp>
        <p:nvSpPr>
          <p:cNvPr id="233" name="Google Shape;233;gee256591df_0_5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34" name="Google Shape;234;gee256591df_0_5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35" name="Google Shape;235;gee256591df_0_5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36" name="Google Shape;236;gee256591df_0_5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 name="Google Shape;237;gee256591df_0_50"/>
          <p:cNvSpPr txBox="1"/>
          <p:nvPr/>
        </p:nvSpPr>
        <p:spPr>
          <a:xfrm>
            <a:off x="0" y="1060525"/>
            <a:ext cx="30822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gli </a:t>
            </a:r>
            <a:r>
              <a:rPr b="1" lang="en" sz="2300">
                <a:solidFill>
                  <a:srgbClr val="FFDE59"/>
                </a:solidFill>
                <a:latin typeface="Open Sans"/>
                <a:ea typeface="Open Sans"/>
                <a:cs typeface="Open Sans"/>
                <a:sym typeface="Open Sans"/>
              </a:rPr>
              <a:t>studenti</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41" name="Shape 241"/>
        <p:cNvGrpSpPr/>
        <p:nvPr/>
      </p:nvGrpSpPr>
      <p:grpSpPr>
        <a:xfrm>
          <a:off x="0" y="0"/>
          <a:ext cx="0" cy="0"/>
          <a:chOff x="0" y="0"/>
          <a:chExt cx="0" cy="0"/>
        </a:xfrm>
      </p:grpSpPr>
      <p:sp>
        <p:nvSpPr>
          <p:cNvPr id="242" name="Google Shape;242;gedaf2065a5_1_5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43" name="Google Shape;243;gedaf2065a5_1_52"/>
          <p:cNvSpPr txBox="1"/>
          <p:nvPr/>
        </p:nvSpPr>
        <p:spPr>
          <a:xfrm>
            <a:off x="2646050" y="374550"/>
            <a:ext cx="4741800" cy="266223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Aumentano le opportunità di apprendimento</a:t>
            </a:r>
            <a:endParaRPr b="0"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300" u="none" cap="none" strike="noStrike">
                <a:solidFill>
                  <a:srgbClr val="004993"/>
                </a:solidFill>
                <a:latin typeface="Open Sans"/>
                <a:ea typeface="Open Sans"/>
                <a:cs typeface="Open Sans"/>
                <a:sym typeface="Open Sans"/>
              </a:rPr>
              <a:t>Gli studenti che utilizzano le OER ottengono risultati identici, o migliori, rispetto agli studenti che utilizzano materiali didattici tradizionali.</a:t>
            </a:r>
            <a:endParaRPr b="0" i="0" sz="1900" u="none" cap="none" strike="noStrike">
              <a:solidFill>
                <a:srgbClr val="000000"/>
              </a:solidFill>
              <a:latin typeface="Open Sans"/>
              <a:ea typeface="Open Sans"/>
              <a:cs typeface="Open Sans"/>
              <a:sym typeface="Open Sans"/>
            </a:endParaRPr>
          </a:p>
        </p:txBody>
      </p:sp>
      <p:sp>
        <p:nvSpPr>
          <p:cNvPr id="244" name="Google Shape;244;gedaf2065a5_1_5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45" name="Google Shape;245;gedaf2065a5_1_5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46" name="Google Shape;246;gedaf2065a5_1_5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47" name="Google Shape;247;gedaf2065a5_1_5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 name="Google Shape;248;gedaf2065a5_1_52"/>
          <p:cNvSpPr txBox="1"/>
          <p:nvPr/>
        </p:nvSpPr>
        <p:spPr>
          <a:xfrm>
            <a:off x="0" y="1060525"/>
            <a:ext cx="30822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gli </a:t>
            </a:r>
            <a:r>
              <a:rPr b="1" lang="en" sz="2300">
                <a:solidFill>
                  <a:srgbClr val="FFDE59"/>
                </a:solidFill>
                <a:latin typeface="Open Sans"/>
                <a:ea typeface="Open Sans"/>
                <a:cs typeface="Open Sans"/>
                <a:sym typeface="Open Sans"/>
              </a:rPr>
              <a:t>studenti</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52" name="Shape 252"/>
        <p:cNvGrpSpPr/>
        <p:nvPr/>
      </p:nvGrpSpPr>
      <p:grpSpPr>
        <a:xfrm>
          <a:off x="0" y="0"/>
          <a:ext cx="0" cy="0"/>
          <a:chOff x="0" y="0"/>
          <a:chExt cx="0" cy="0"/>
        </a:xfrm>
      </p:grpSpPr>
      <p:sp>
        <p:nvSpPr>
          <p:cNvPr id="253" name="Google Shape;253;gedaf2065a5_1_6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54" name="Google Shape;254;gedaf2065a5_1_62"/>
          <p:cNvSpPr txBox="1"/>
          <p:nvPr/>
        </p:nvSpPr>
        <p:spPr>
          <a:xfrm>
            <a:off x="2626575" y="551250"/>
            <a:ext cx="4739700" cy="24006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Garantiscono tempestività</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Le OER possono essere disponibili dall'inizio del corso, quindi gli studenti possono immediatamente cominciare a lavorare con esse.</a:t>
            </a:r>
            <a:endParaRPr b="0" i="0" sz="2000" u="none" cap="none" strike="noStrike">
              <a:solidFill>
                <a:srgbClr val="000000"/>
              </a:solidFill>
              <a:latin typeface="Open Sans"/>
              <a:ea typeface="Open Sans"/>
              <a:cs typeface="Open Sans"/>
              <a:sym typeface="Open Sans"/>
            </a:endParaRPr>
          </a:p>
        </p:txBody>
      </p:sp>
      <p:sp>
        <p:nvSpPr>
          <p:cNvPr id="255" name="Google Shape;255;gedaf2065a5_1_6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56" name="Google Shape;256;gedaf2065a5_1_6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57" name="Google Shape;257;gedaf2065a5_1_6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58" name="Google Shape;258;gedaf2065a5_1_6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 name="Google Shape;259;gedaf2065a5_1_62"/>
          <p:cNvSpPr txBox="1"/>
          <p:nvPr/>
        </p:nvSpPr>
        <p:spPr>
          <a:xfrm>
            <a:off x="0" y="1060525"/>
            <a:ext cx="30822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gli </a:t>
            </a:r>
            <a:r>
              <a:rPr b="1" lang="en" sz="2300">
                <a:solidFill>
                  <a:srgbClr val="FFDE59"/>
                </a:solidFill>
                <a:latin typeface="Open Sans"/>
                <a:ea typeface="Open Sans"/>
                <a:cs typeface="Open Sans"/>
                <a:sym typeface="Open Sans"/>
              </a:rPr>
              <a:t>studenti</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6" name="Shape 66"/>
        <p:cNvGrpSpPr/>
        <p:nvPr/>
      </p:nvGrpSpPr>
      <p:grpSpPr>
        <a:xfrm>
          <a:off x="0" y="0"/>
          <a:ext cx="0" cy="0"/>
          <a:chOff x="0" y="0"/>
          <a:chExt cx="0" cy="0"/>
        </a:xfrm>
      </p:grpSpPr>
      <p:sp>
        <p:nvSpPr>
          <p:cNvPr id="67" name="Google Shape;67;p1"/>
          <p:cNvSpPr txBox="1"/>
          <p:nvPr/>
        </p:nvSpPr>
        <p:spPr>
          <a:xfrm>
            <a:off x="314700" y="130825"/>
            <a:ext cx="6990600" cy="38034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 sz="1000" u="none" cap="none" strike="noStrike">
                <a:solidFill>
                  <a:srgbClr val="004993"/>
                </a:solidFill>
                <a:latin typeface="Open Sans"/>
                <a:ea typeface="Open Sans"/>
                <a:cs typeface="Open Sans"/>
                <a:sym typeface="Open Sans"/>
              </a:rPr>
              <a:t>Benvenuto nel toolkit dei Benefici della Open Education! </a:t>
            </a:r>
            <a:endParaRPr b="1" i="0" sz="1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0" i="0" lang="en" sz="800" u="none" cap="none" strike="noStrike">
                <a:solidFill>
                  <a:srgbClr val="004993"/>
                </a:solidFill>
                <a:latin typeface="Open Sans"/>
                <a:ea typeface="Open Sans"/>
                <a:cs typeface="Open Sans"/>
                <a:sym typeface="Open Sans"/>
              </a:rPr>
              <a:t>Questo è un insieme di strumenti (slide, poster e card) preparati dall'European Network of Open Education Librarians (ENOEL). Il toolkit ha l'obiettivo di aiutare ad aumentare la consapevolezza sull'importanza della Open Education e mette in evidenza i benefici per gli studenti, i docenti, le istituzioni, la società e i bibliotecari. </a:t>
            </a:r>
            <a:endParaRPr sz="8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sz="8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rgbClr val="004993"/>
                </a:solidFill>
                <a:latin typeface="Open Sans"/>
                <a:ea typeface="Open Sans"/>
                <a:cs typeface="Open Sans"/>
                <a:sym typeface="Open Sans"/>
              </a:rPr>
              <a:t>Questa raccolta contiene i template per le card.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800" u="none" cap="none" strike="noStrike">
                <a:solidFill>
                  <a:srgbClr val="004993"/>
                </a:solidFill>
                <a:latin typeface="Open Sans"/>
                <a:ea typeface="Open Sans"/>
                <a:cs typeface="Open Sans"/>
                <a:sym typeface="Open Sans"/>
              </a:rPr>
              <a:t>*la dimensione delle slide è impostata in modo da avere dimensioni compatibili con la visualizzazione su</a:t>
            </a:r>
            <a:r>
              <a:rPr lang="en" sz="800">
                <a:solidFill>
                  <a:srgbClr val="004993"/>
                </a:solidFill>
                <a:latin typeface="Open Sans"/>
                <a:ea typeface="Open Sans"/>
                <a:cs typeface="Open Sans"/>
                <a:sym typeface="Open Sans"/>
              </a:rPr>
              <a:t> social media</a:t>
            </a:r>
            <a:r>
              <a:rPr b="0" i="0" lang="en" sz="800" u="none" cap="none" strike="noStrike">
                <a:solidFill>
                  <a:srgbClr val="004993"/>
                </a:solidFill>
                <a:latin typeface="Open Sans"/>
                <a:ea typeface="Open Sans"/>
                <a:cs typeface="Open Sans"/>
                <a:sym typeface="Open Sans"/>
              </a:rPr>
              <a:t>. Puoi scaricare ogni slide separatamente come immagine jpg.</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 sz="800" u="none" cap="none" strike="noStrike">
                <a:solidFill>
                  <a:srgbClr val="004993"/>
                </a:solidFill>
                <a:latin typeface="Open Sans"/>
                <a:ea typeface="Open Sans"/>
                <a:cs typeface="Open Sans"/>
                <a:sym typeface="Open Sans"/>
              </a:rPr>
              <a:t>Puoi utilizzare i template così come sono oppure puoi adattarli alle tue specifiche esigenze. </a:t>
            </a:r>
            <a:endParaRPr b="1"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0" i="0" lang="en" sz="800" u="none" cap="none" strike="noStrike">
                <a:solidFill>
                  <a:srgbClr val="004993"/>
                </a:solidFill>
                <a:latin typeface="Open Sans"/>
                <a:ea typeface="Open Sans"/>
                <a:cs typeface="Open Sans"/>
                <a:sym typeface="Open Sans"/>
              </a:rPr>
              <a:t>Quando utilizzi il template così com'è, scarica l'intero file o la singola slide che desideri utilizzare e stampala. </a:t>
            </a:r>
            <a:endParaRPr b="0"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 sz="800" u="none" cap="none" strike="noStrike">
                <a:solidFill>
                  <a:srgbClr val="004993"/>
                </a:solidFill>
                <a:latin typeface="Open Sans"/>
                <a:ea typeface="Open Sans"/>
                <a:cs typeface="Open Sans"/>
                <a:sym typeface="Open Sans"/>
              </a:rPr>
              <a:t>Se vuoi adattare il template alle tue esigenze, devi:</a:t>
            </a:r>
            <a:endParaRPr b="1" i="0" sz="800" u="none" cap="none" strike="noStrike">
              <a:solidFill>
                <a:srgbClr val="004993"/>
              </a:solidFill>
              <a:latin typeface="Open Sans"/>
              <a:ea typeface="Open Sans"/>
              <a:cs typeface="Open Sans"/>
              <a:sym typeface="Open Sans"/>
            </a:endParaRPr>
          </a:p>
          <a:p>
            <a:pPr indent="-279400" lvl="0" marL="457200" marR="0" rtl="0" algn="l">
              <a:lnSpc>
                <a:spcPct val="115000"/>
              </a:lnSpc>
              <a:spcBef>
                <a:spcPts val="0"/>
              </a:spcBef>
              <a:spcAft>
                <a:spcPts val="0"/>
              </a:spcAft>
              <a:buClr>
                <a:srgbClr val="004993"/>
              </a:buClr>
              <a:buSzPts val="800"/>
              <a:buFont typeface="Open Sans"/>
              <a:buChar char="-"/>
            </a:pPr>
            <a:r>
              <a:rPr b="0" i="0" lang="en" sz="800" u="none" cap="none" strike="noStrike">
                <a:solidFill>
                  <a:srgbClr val="004993"/>
                </a:solidFill>
                <a:latin typeface="Open Sans"/>
                <a:ea typeface="Open Sans"/>
                <a:cs typeface="Open Sans"/>
                <a:sym typeface="Open Sans"/>
              </a:rPr>
              <a:t>Scaricare la/le slide che vuoi usare</a:t>
            </a:r>
            <a:endParaRPr b="0" i="0" sz="800" u="none" cap="none" strike="noStrike">
              <a:solidFill>
                <a:srgbClr val="004993"/>
              </a:solidFill>
              <a:latin typeface="Open Sans"/>
              <a:ea typeface="Open Sans"/>
              <a:cs typeface="Open Sans"/>
              <a:sym typeface="Open Sans"/>
            </a:endParaRPr>
          </a:p>
          <a:p>
            <a:pPr indent="-279400" lvl="0" marL="457200" marR="0" rtl="0" algn="l">
              <a:lnSpc>
                <a:spcPct val="115000"/>
              </a:lnSpc>
              <a:spcBef>
                <a:spcPts val="0"/>
              </a:spcBef>
              <a:spcAft>
                <a:spcPts val="0"/>
              </a:spcAft>
              <a:buClr>
                <a:srgbClr val="004993"/>
              </a:buClr>
              <a:buSzPts val="800"/>
              <a:buFont typeface="Open Sans"/>
              <a:buChar char="-"/>
            </a:pPr>
            <a:r>
              <a:rPr b="0" i="0" lang="en" sz="800" u="none" cap="none" strike="noStrike">
                <a:solidFill>
                  <a:srgbClr val="004993"/>
                </a:solidFill>
                <a:latin typeface="Open Sans"/>
                <a:ea typeface="Open Sans"/>
                <a:cs typeface="Open Sans"/>
                <a:sym typeface="Open Sans"/>
              </a:rPr>
              <a:t>adattarla/le alle tue esigenze (aggiungi il logo della tua organizzazione, fai le modifiche che ritieni opportune)</a:t>
            </a:r>
            <a:endParaRPr b="0" i="0" sz="800" u="none" cap="none" strike="noStrike">
              <a:solidFill>
                <a:srgbClr val="004993"/>
              </a:solidFill>
              <a:latin typeface="Open Sans"/>
              <a:ea typeface="Open Sans"/>
              <a:cs typeface="Open Sans"/>
              <a:sym typeface="Open Sans"/>
            </a:endParaRPr>
          </a:p>
          <a:p>
            <a:pPr indent="-279400" lvl="0" marL="457200" marR="0" rtl="0" algn="l">
              <a:lnSpc>
                <a:spcPct val="115000"/>
              </a:lnSpc>
              <a:spcBef>
                <a:spcPts val="0"/>
              </a:spcBef>
              <a:spcAft>
                <a:spcPts val="0"/>
              </a:spcAft>
              <a:buClr>
                <a:srgbClr val="004993"/>
              </a:buClr>
              <a:buSzPts val="800"/>
              <a:buFont typeface="Open Sans"/>
              <a:buChar char="-"/>
            </a:pPr>
            <a:r>
              <a:rPr b="0" i="0" lang="en" sz="800" u="none" cap="none" strike="noStrike">
                <a:solidFill>
                  <a:srgbClr val="004993"/>
                </a:solidFill>
                <a:latin typeface="Open Sans"/>
                <a:ea typeface="Open Sans"/>
                <a:cs typeface="Open Sans"/>
                <a:sym typeface="Open Sans"/>
              </a:rPr>
              <a:t>accertarti che la versione adattata abbia una nota che riporta: “Questo lavoro è un derivato di [nome del file (ad esempio, Italian_3. OE Benefits - ENOEL cards)] [link al file originale: </a:t>
            </a:r>
            <a:r>
              <a:rPr lang="en" sz="800" u="sng">
                <a:solidFill>
                  <a:schemeClr val="accent5"/>
                </a:solidFill>
                <a:latin typeface="Open Sans"/>
                <a:ea typeface="Open Sans"/>
                <a:cs typeface="Open Sans"/>
                <a:sym typeface="Open Sans"/>
                <a:hlinkClick r:id="rId3">
                  <a:extLst>
                    <a:ext uri="{A12FA001-AC4F-418D-AE19-62706E023703}">
                      <ahyp:hlinkClr val="tx"/>
                    </a:ext>
                  </a:extLst>
                </a:hlinkClick>
              </a:rPr>
              <a:t>https://zenodo.org/doi/10.5281/zenodo.5568482</a:t>
            </a:r>
            <a:r>
              <a:rPr b="0" i="0" lang="en" sz="800" u="none" cap="none" strike="noStrike">
                <a:solidFill>
                  <a:srgbClr val="004993"/>
                </a:solidFill>
                <a:latin typeface="Open Sans"/>
                <a:ea typeface="Open Sans"/>
                <a:cs typeface="Open Sans"/>
                <a:sym typeface="Open Sans"/>
              </a:rPr>
              <a:t>], di </a:t>
            </a:r>
            <a:r>
              <a:rPr b="0" i="0" lang="en" sz="800" u="sng" cap="none" strike="noStrike">
                <a:solidFill>
                  <a:schemeClr val="accent5"/>
                </a:solidFill>
                <a:latin typeface="Open Sans"/>
                <a:ea typeface="Open Sans"/>
                <a:cs typeface="Open Sans"/>
                <a:sym typeface="Open Sans"/>
                <a:hlinkClick r:id="rId4">
                  <a:extLst>
                    <a:ext uri="{A12FA001-AC4F-418D-AE19-62706E023703}">
                      <ahyp:hlinkClr val="tx"/>
                    </a:ext>
                  </a:extLst>
                </a:hlinkClick>
              </a:rPr>
              <a:t>SPARC EUROPE</a:t>
            </a:r>
            <a:r>
              <a:rPr b="0" i="0" lang="en" sz="800" u="none" cap="none" strike="noStrike">
                <a:solidFill>
                  <a:srgbClr val="004993"/>
                </a:solidFill>
                <a:latin typeface="Open Sans"/>
                <a:ea typeface="Open Sans"/>
                <a:cs typeface="Open Sans"/>
                <a:sym typeface="Open Sans"/>
              </a:rPr>
              <a:t> (ENOEL), </a:t>
            </a:r>
            <a:r>
              <a:rPr b="0" i="0" lang="en" sz="800" u="sng" cap="none" strike="noStrike">
                <a:solidFill>
                  <a:schemeClr val="accent5"/>
                </a:solidFill>
                <a:latin typeface="Open Sans"/>
                <a:ea typeface="Open Sans"/>
                <a:cs typeface="Open Sans"/>
                <a:sym typeface="Open Sans"/>
                <a:hlinkClick r:id="rId5">
                  <a:extLst>
                    <a:ext uri="{A12FA001-AC4F-418D-AE19-62706E023703}">
                      <ahyp:hlinkClr val="tx"/>
                    </a:ext>
                  </a:extLst>
                </a:hlinkClick>
              </a:rPr>
              <a:t>CC BY</a:t>
            </a:r>
            <a:r>
              <a:rPr b="0" i="0" lang="en" sz="800" u="none" cap="none" strike="noStrike">
                <a:solidFill>
                  <a:srgbClr val="004993"/>
                </a:solidFill>
                <a:latin typeface="Open Sans"/>
                <a:ea typeface="Open Sans"/>
                <a:cs typeface="Open Sans"/>
                <a:sym typeface="Open Sans"/>
              </a:rPr>
              <a:t>.”</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800" u="none" cap="none" strike="noStrike">
                <a:solidFill>
                  <a:srgbClr val="004993"/>
                </a:solidFill>
                <a:latin typeface="Open Sans"/>
                <a:ea typeface="Open Sans"/>
                <a:cs typeface="Open Sans"/>
                <a:sym typeface="Open Sans"/>
              </a:rPr>
              <a:t>Sotto trovi una breve descrizione di come il file è organizzato e come suggeriamo di usarlo per alcune pagine specifiche. Si tratta solo di suggerimenti; ti incoraggiamo a scegliere e creare la versione che più si adatta alle tue esigenze.</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 sz="800" u="none" cap="none" strike="noStrike">
                <a:solidFill>
                  <a:srgbClr val="004993"/>
                </a:solidFill>
                <a:latin typeface="Open Sans"/>
                <a:ea typeface="Open Sans"/>
                <a:cs typeface="Open Sans"/>
                <a:sym typeface="Open Sans"/>
              </a:rPr>
              <a:t>La slide 3</a:t>
            </a:r>
            <a:r>
              <a:rPr b="0" i="0" lang="en" sz="800" u="none" cap="none" strike="noStrike">
                <a:solidFill>
                  <a:srgbClr val="004993"/>
                </a:solidFill>
                <a:latin typeface="Open Sans"/>
                <a:ea typeface="Open Sans"/>
                <a:cs typeface="Open Sans"/>
                <a:sym typeface="Open Sans"/>
              </a:rPr>
              <a:t> mostra un esempio di come il template può essere adattato, con indicazioni rispetto a dove posizionare il logo della tua organizzazione e la dichiarazione di attribuzione.</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 sz="800" u="none" cap="none" strike="noStrike">
                <a:solidFill>
                  <a:srgbClr val="004993"/>
                </a:solidFill>
                <a:latin typeface="Open Sans"/>
                <a:ea typeface="Open Sans"/>
                <a:cs typeface="Open Sans"/>
                <a:sym typeface="Open Sans"/>
              </a:rPr>
              <a:t>Le slide 4-12 </a:t>
            </a:r>
            <a:r>
              <a:rPr b="0" i="0" lang="en" sz="800" u="none" cap="none" strike="noStrike">
                <a:solidFill>
                  <a:srgbClr val="004993"/>
                </a:solidFill>
                <a:latin typeface="Open Sans"/>
                <a:ea typeface="Open Sans"/>
                <a:cs typeface="Open Sans"/>
                <a:sym typeface="Open Sans"/>
              </a:rPr>
              <a:t>possono essere considerate dei "teaser"; pongono le domande di base e dichiarano i concetti chiave in merito alle Open Educational Resources. Puoi utilizzarle come una introduzione nella tua presentazione per stimolare la curiosità.</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 sz="800" u="none" cap="none" strike="noStrike">
                <a:solidFill>
                  <a:srgbClr val="004993"/>
                </a:solidFill>
                <a:latin typeface="Open Sans"/>
                <a:ea typeface="Open Sans"/>
                <a:cs typeface="Open Sans"/>
                <a:sym typeface="Open Sans"/>
              </a:rPr>
              <a:t>Le slide 13-</a:t>
            </a:r>
            <a:r>
              <a:rPr b="1" lang="en" sz="800">
                <a:solidFill>
                  <a:srgbClr val="004993"/>
                </a:solidFill>
                <a:latin typeface="Open Sans"/>
                <a:ea typeface="Open Sans"/>
                <a:cs typeface="Open Sans"/>
                <a:sym typeface="Open Sans"/>
              </a:rPr>
              <a:t>63</a:t>
            </a:r>
            <a:r>
              <a:rPr b="1" i="0" lang="en" sz="800" u="none" cap="none" strike="noStrike">
                <a:solidFill>
                  <a:srgbClr val="004993"/>
                </a:solidFill>
                <a:latin typeface="Open Sans"/>
                <a:ea typeface="Open Sans"/>
                <a:cs typeface="Open Sans"/>
                <a:sym typeface="Open Sans"/>
              </a:rPr>
              <a:t> </a:t>
            </a:r>
            <a:r>
              <a:rPr b="0" i="0" lang="en" sz="800" u="none" cap="none" strike="noStrike">
                <a:solidFill>
                  <a:srgbClr val="004993"/>
                </a:solidFill>
                <a:latin typeface="Open Sans"/>
                <a:ea typeface="Open Sans"/>
                <a:cs typeface="Open Sans"/>
                <a:sym typeface="Open Sans"/>
              </a:rPr>
              <a:t>mostrano i benefici della OE per </a:t>
            </a:r>
            <a:r>
              <a:rPr lang="en" sz="800">
                <a:solidFill>
                  <a:srgbClr val="004993"/>
                </a:solidFill>
                <a:latin typeface="Open Sans"/>
                <a:ea typeface="Open Sans"/>
                <a:cs typeface="Open Sans"/>
                <a:sym typeface="Open Sans"/>
              </a:rPr>
              <a:t>cinque </a:t>
            </a:r>
            <a:r>
              <a:rPr b="0" i="0" lang="en" sz="800" u="none" cap="none" strike="noStrike">
                <a:solidFill>
                  <a:srgbClr val="004993"/>
                </a:solidFill>
                <a:latin typeface="Open Sans"/>
                <a:ea typeface="Open Sans"/>
                <a:cs typeface="Open Sans"/>
                <a:sym typeface="Open Sans"/>
              </a:rPr>
              <a:t>diversi soggetti: studenti (sfondo giallo), docenti (sfondo arancio), istituzioni (sfondo turchese),  tutti (sfondo bianco) e per bibliotecari (sfondo blu). Puoi utilizzarle per rivolgerti a questi specifici destinatari. </a:t>
            </a:r>
            <a:endParaRPr b="0" i="0" sz="14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63" name="Shape 263"/>
        <p:cNvGrpSpPr/>
        <p:nvPr/>
      </p:nvGrpSpPr>
      <p:grpSpPr>
        <a:xfrm>
          <a:off x="0" y="0"/>
          <a:ext cx="0" cy="0"/>
          <a:chOff x="0" y="0"/>
          <a:chExt cx="0" cy="0"/>
        </a:xfrm>
      </p:grpSpPr>
      <p:sp>
        <p:nvSpPr>
          <p:cNvPr id="264" name="Google Shape;264;gedaf2065a5_1_72"/>
          <p:cNvSpPr txBox="1"/>
          <p:nvPr/>
        </p:nvSpPr>
        <p:spPr>
          <a:xfrm>
            <a:off x="2586202" y="420731"/>
            <a:ext cx="5008500" cy="266223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Migliorano la qualità</a:t>
            </a:r>
            <a:endParaRPr b="0"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300" u="none" cap="none" strike="noStrike">
                <a:solidFill>
                  <a:srgbClr val="004993"/>
                </a:solidFill>
                <a:latin typeface="Open Sans"/>
                <a:ea typeface="Open Sans"/>
                <a:cs typeface="Open Sans"/>
                <a:sym typeface="Open Sans"/>
              </a:rPr>
              <a:t>Le OER permettono il miglioramento della qualità, continue revisioni e rapida disseminazione, garantendo quindi la possibilità di avere informazioni aggiornate.</a:t>
            </a:r>
            <a:endParaRPr b="0" i="0" sz="1900" u="none" cap="none" strike="noStrike">
              <a:solidFill>
                <a:srgbClr val="000000"/>
              </a:solidFill>
              <a:latin typeface="Open Sans"/>
              <a:ea typeface="Open Sans"/>
              <a:cs typeface="Open Sans"/>
              <a:sym typeface="Open Sans"/>
            </a:endParaRPr>
          </a:p>
        </p:txBody>
      </p:sp>
      <p:sp>
        <p:nvSpPr>
          <p:cNvPr id="265" name="Google Shape;265;gedaf2065a5_1_7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66" name="Google Shape;266;gedaf2065a5_1_7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67" name="Google Shape;267;gedaf2065a5_1_7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68" name="Google Shape;268;gedaf2065a5_1_7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69" name="Google Shape;269;gedaf2065a5_1_7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 name="Google Shape;270;gedaf2065a5_1_72"/>
          <p:cNvSpPr txBox="1"/>
          <p:nvPr/>
        </p:nvSpPr>
        <p:spPr>
          <a:xfrm>
            <a:off x="0" y="1060525"/>
            <a:ext cx="30822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gli </a:t>
            </a:r>
            <a:r>
              <a:rPr b="1" lang="en" sz="2300">
                <a:solidFill>
                  <a:srgbClr val="FFDE59"/>
                </a:solidFill>
                <a:latin typeface="Open Sans"/>
                <a:ea typeface="Open Sans"/>
                <a:cs typeface="Open Sans"/>
                <a:sym typeface="Open Sans"/>
              </a:rPr>
              <a:t>studenti</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74" name="Shape 274"/>
        <p:cNvGrpSpPr/>
        <p:nvPr/>
      </p:nvGrpSpPr>
      <p:grpSpPr>
        <a:xfrm>
          <a:off x="0" y="0"/>
          <a:ext cx="0" cy="0"/>
          <a:chOff x="0" y="0"/>
          <a:chExt cx="0" cy="0"/>
        </a:xfrm>
      </p:grpSpPr>
      <p:sp>
        <p:nvSpPr>
          <p:cNvPr id="275" name="Google Shape;275;gedaf2065a5_1_82"/>
          <p:cNvSpPr txBox="1"/>
          <p:nvPr/>
        </p:nvSpPr>
        <p:spPr>
          <a:xfrm>
            <a:off x="2591050" y="179442"/>
            <a:ext cx="4782000" cy="313929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Permettono il riconoscimento di pratiche open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Gli studenti possono essere riconosciuti come parte del team di autori </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ed essere apprezzati per il proprio lavoro e le proprie competenze.</a:t>
            </a:r>
            <a:endParaRPr b="0" i="0" sz="2400" u="none" cap="none" strike="noStrike">
              <a:solidFill>
                <a:srgbClr val="004993"/>
              </a:solidFill>
              <a:latin typeface="Open Sans"/>
              <a:ea typeface="Open Sans"/>
              <a:cs typeface="Open Sans"/>
              <a:sym typeface="Open Sans"/>
            </a:endParaRPr>
          </a:p>
        </p:txBody>
      </p:sp>
      <p:sp>
        <p:nvSpPr>
          <p:cNvPr id="276" name="Google Shape;276;gedaf2065a5_1_8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77" name="Google Shape;277;gedaf2065a5_1_8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78" name="Google Shape;278;gedaf2065a5_1_8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79" name="Google Shape;279;gedaf2065a5_1_8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80" name="Google Shape;280;gedaf2065a5_1_8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 name="Google Shape;281;gedaf2065a5_1_82"/>
          <p:cNvSpPr txBox="1"/>
          <p:nvPr/>
        </p:nvSpPr>
        <p:spPr>
          <a:xfrm>
            <a:off x="0" y="1060525"/>
            <a:ext cx="30822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gli </a:t>
            </a:r>
            <a:r>
              <a:rPr b="1" lang="en" sz="2300">
                <a:solidFill>
                  <a:srgbClr val="FFDE59"/>
                </a:solidFill>
                <a:latin typeface="Open Sans"/>
                <a:ea typeface="Open Sans"/>
                <a:cs typeface="Open Sans"/>
                <a:sym typeface="Open Sans"/>
              </a:rPr>
              <a:t>studenti</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85" name="Shape 285"/>
        <p:cNvGrpSpPr/>
        <p:nvPr/>
      </p:nvGrpSpPr>
      <p:grpSpPr>
        <a:xfrm>
          <a:off x="0" y="0"/>
          <a:ext cx="0" cy="0"/>
          <a:chOff x="0" y="0"/>
          <a:chExt cx="0" cy="0"/>
        </a:xfrm>
      </p:grpSpPr>
      <p:sp>
        <p:nvSpPr>
          <p:cNvPr id="286" name="Google Shape;286;gedaf2065a5_1_92"/>
          <p:cNvSpPr txBox="1"/>
          <p:nvPr/>
        </p:nvSpPr>
        <p:spPr>
          <a:xfrm>
            <a:off x="2636800" y="1096092"/>
            <a:ext cx="3631728" cy="1246465"/>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Non hanno un prezzo (ma non solo)</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300" u="none" cap="none" strike="noStrike">
                <a:solidFill>
                  <a:srgbClr val="004993"/>
                </a:solidFill>
                <a:latin typeface="Open Sans"/>
                <a:ea typeface="Open Sans"/>
                <a:cs typeface="Open Sans"/>
                <a:sym typeface="Open Sans"/>
              </a:rPr>
              <a:t>OER = gratis + permessi</a:t>
            </a:r>
            <a:endParaRPr b="0" i="0" sz="1900" u="none" cap="none" strike="noStrike">
              <a:solidFill>
                <a:srgbClr val="000000"/>
              </a:solidFill>
              <a:latin typeface="Open Sans"/>
              <a:ea typeface="Open Sans"/>
              <a:cs typeface="Open Sans"/>
              <a:sym typeface="Open Sans"/>
            </a:endParaRPr>
          </a:p>
        </p:txBody>
      </p:sp>
      <p:sp>
        <p:nvSpPr>
          <p:cNvPr id="287" name="Google Shape;287;gedaf2065a5_1_9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88" name="Google Shape;288;gedaf2065a5_1_9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89" name="Google Shape;289;gedaf2065a5_1_9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90" name="Google Shape;290;gedaf2065a5_1_9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91" name="Google Shape;291;gedaf2065a5_1_9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 name="Google Shape;292;gedaf2065a5_1_92"/>
          <p:cNvSpPr txBox="1"/>
          <p:nvPr/>
        </p:nvSpPr>
        <p:spPr>
          <a:xfrm>
            <a:off x="0" y="1060525"/>
            <a:ext cx="30822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gli </a:t>
            </a:r>
            <a:r>
              <a:rPr b="1" lang="en" sz="2300">
                <a:solidFill>
                  <a:srgbClr val="FFDE59"/>
                </a:solidFill>
                <a:latin typeface="Open Sans"/>
                <a:ea typeface="Open Sans"/>
                <a:cs typeface="Open Sans"/>
                <a:sym typeface="Open Sans"/>
              </a:rPr>
              <a:t>studenti</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96" name="Shape 296"/>
        <p:cNvGrpSpPr/>
        <p:nvPr/>
      </p:nvGrpSpPr>
      <p:grpSpPr>
        <a:xfrm>
          <a:off x="0" y="0"/>
          <a:ext cx="0" cy="0"/>
          <a:chOff x="0" y="0"/>
          <a:chExt cx="0" cy="0"/>
        </a:xfrm>
      </p:grpSpPr>
      <p:sp>
        <p:nvSpPr>
          <p:cNvPr id="297" name="Google Shape;297;gedaf2065a5_1_10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98" name="Google Shape;298;gedaf2065a5_1_102"/>
          <p:cNvSpPr txBox="1"/>
          <p:nvPr/>
        </p:nvSpPr>
        <p:spPr>
          <a:xfrm>
            <a:off x="2611550" y="558800"/>
            <a:ext cx="5088300" cy="2308294"/>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Favoriscono una miglior educazione = un miglior futuro</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300" u="sng" cap="none" strike="noStrike">
                <a:solidFill>
                  <a:srgbClr val="004993"/>
                </a:solidFill>
                <a:latin typeface="Open Sans"/>
                <a:ea typeface="Open Sans"/>
                <a:cs typeface="Open Sans"/>
                <a:sym typeface="Open Sans"/>
                <a:hlinkClick r:id="rId3">
                  <a:extLst>
                    <a:ext uri="{A12FA001-AC4F-418D-AE19-62706E023703}">
                      <ahyp:hlinkClr val="tx"/>
                    </a:ext>
                  </a:extLst>
                </a:hlinkClick>
              </a:rPr>
              <a:t>(SDG 4:</a:t>
            </a:r>
            <a:r>
              <a:rPr b="1" i="0" lang="en" sz="2300" u="none" cap="none" strike="noStrike">
                <a:solidFill>
                  <a:srgbClr val="004993"/>
                </a:solidFill>
                <a:latin typeface="Open Sans"/>
                <a:ea typeface="Open Sans"/>
                <a:cs typeface="Open Sans"/>
                <a:sym typeface="Open Sans"/>
              </a:rPr>
              <a:t> </a:t>
            </a:r>
            <a:r>
              <a:rPr b="0" i="0" lang="en" sz="2300" u="none" cap="none" strike="noStrike">
                <a:solidFill>
                  <a:srgbClr val="004993"/>
                </a:solidFill>
                <a:latin typeface="Open Sans"/>
                <a:ea typeface="Open Sans"/>
                <a:cs typeface="Open Sans"/>
                <a:sym typeface="Open Sans"/>
              </a:rPr>
              <a:t>“Ensure inclusive and equitable quality education and promote lifelong learning opportunities for all.”)</a:t>
            </a:r>
            <a:endParaRPr b="0" i="0" sz="1900" u="none" cap="none" strike="noStrike">
              <a:solidFill>
                <a:srgbClr val="000000"/>
              </a:solidFill>
              <a:latin typeface="Open Sans"/>
              <a:ea typeface="Open Sans"/>
              <a:cs typeface="Open Sans"/>
              <a:sym typeface="Open Sans"/>
            </a:endParaRPr>
          </a:p>
        </p:txBody>
      </p:sp>
      <p:sp>
        <p:nvSpPr>
          <p:cNvPr id="299" name="Google Shape;299;gedaf2065a5_1_10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00" name="Google Shape;300;gedaf2065a5_1_10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01" name="Google Shape;301;gedaf2065a5_1_102"/>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302" name="Google Shape;302;gedaf2065a5_1_10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 name="Google Shape;303;gedaf2065a5_1_102"/>
          <p:cNvSpPr txBox="1"/>
          <p:nvPr/>
        </p:nvSpPr>
        <p:spPr>
          <a:xfrm>
            <a:off x="0" y="1060525"/>
            <a:ext cx="30822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gli </a:t>
            </a:r>
            <a:r>
              <a:rPr b="1" lang="en" sz="2300">
                <a:solidFill>
                  <a:srgbClr val="FFDE59"/>
                </a:solidFill>
                <a:latin typeface="Open Sans"/>
                <a:ea typeface="Open Sans"/>
                <a:cs typeface="Open Sans"/>
                <a:sym typeface="Open Sans"/>
              </a:rPr>
              <a:t>studenti</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07" name="Shape 307"/>
        <p:cNvGrpSpPr/>
        <p:nvPr/>
      </p:nvGrpSpPr>
      <p:grpSpPr>
        <a:xfrm>
          <a:off x="0" y="0"/>
          <a:ext cx="0" cy="0"/>
          <a:chOff x="0" y="0"/>
          <a:chExt cx="0" cy="0"/>
        </a:xfrm>
      </p:grpSpPr>
      <p:sp>
        <p:nvSpPr>
          <p:cNvPr id="308" name="Google Shape;308;gedaf2065a5_1_112"/>
          <p:cNvSpPr txBox="1"/>
          <p:nvPr/>
        </p:nvSpPr>
        <p:spPr>
          <a:xfrm>
            <a:off x="2615850" y="334075"/>
            <a:ext cx="47460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Migliorano la comprensione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Gli studenti imparano a rivedere concetti e idee usando un insieme di risorse più ampio (ad esempio a ripetere lo stesso concetto utilizzando diverse spiegazioni).</a:t>
            </a:r>
            <a:endParaRPr b="0" i="0" sz="2000" u="none" cap="none" strike="noStrike">
              <a:solidFill>
                <a:srgbClr val="000000"/>
              </a:solidFill>
              <a:latin typeface="Open Sans"/>
              <a:ea typeface="Open Sans"/>
              <a:cs typeface="Open Sans"/>
              <a:sym typeface="Open Sans"/>
            </a:endParaRPr>
          </a:p>
        </p:txBody>
      </p:sp>
      <p:sp>
        <p:nvSpPr>
          <p:cNvPr id="309" name="Google Shape;309;gedaf2065a5_1_11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10" name="Google Shape;310;gedaf2065a5_1_11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11" name="Google Shape;311;gedaf2065a5_1_11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12" name="Google Shape;312;gedaf2065a5_1_11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13" name="Google Shape;313;gedaf2065a5_1_11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 name="Google Shape;314;gedaf2065a5_1_112"/>
          <p:cNvSpPr txBox="1"/>
          <p:nvPr/>
        </p:nvSpPr>
        <p:spPr>
          <a:xfrm>
            <a:off x="0" y="1060525"/>
            <a:ext cx="30822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gli </a:t>
            </a:r>
            <a:r>
              <a:rPr b="1" lang="en" sz="2300">
                <a:solidFill>
                  <a:srgbClr val="FFDE59"/>
                </a:solidFill>
                <a:latin typeface="Open Sans"/>
                <a:ea typeface="Open Sans"/>
                <a:cs typeface="Open Sans"/>
                <a:sym typeface="Open Sans"/>
              </a:rPr>
              <a:t>studenti</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18" name="Shape 318"/>
        <p:cNvGrpSpPr/>
        <p:nvPr/>
      </p:nvGrpSpPr>
      <p:grpSpPr>
        <a:xfrm>
          <a:off x="0" y="0"/>
          <a:ext cx="0" cy="0"/>
          <a:chOff x="0" y="0"/>
          <a:chExt cx="0" cy="0"/>
        </a:xfrm>
      </p:grpSpPr>
      <p:sp>
        <p:nvSpPr>
          <p:cNvPr id="319" name="Google Shape;319;g110b46777ec_0_1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20" name="Google Shape;320;g110b46777ec_0_1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21" name="Google Shape;321;g110b46777ec_0_1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22" name="Google Shape;322;g110b46777ec_0_1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23" name="Google Shape;323;g110b46777ec_0_1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4" name="Google Shape;324;g110b46777ec_0_13"/>
          <p:cNvSpPr txBox="1"/>
          <p:nvPr/>
        </p:nvSpPr>
        <p:spPr>
          <a:xfrm>
            <a:off x="2615850" y="334075"/>
            <a:ext cx="4746000" cy="2733026"/>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Co-creare</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Le OER danno agli studenti l'opportunità di diventare partner nella co-creazione di risorse, beneficiandone loro stessi.</a:t>
            </a:r>
            <a:endParaRPr b="0" i="0" sz="2400" u="none" cap="none" strike="noStrike">
              <a:solidFill>
                <a:srgbClr val="000000"/>
              </a:solidFill>
              <a:latin typeface="Open Sans"/>
              <a:ea typeface="Open Sans"/>
              <a:cs typeface="Open Sans"/>
              <a:sym typeface="Open Sans"/>
            </a:endParaRPr>
          </a:p>
        </p:txBody>
      </p:sp>
      <p:sp>
        <p:nvSpPr>
          <p:cNvPr id="325" name="Google Shape;325;g110b46777ec_0_13"/>
          <p:cNvSpPr txBox="1"/>
          <p:nvPr/>
        </p:nvSpPr>
        <p:spPr>
          <a:xfrm>
            <a:off x="0" y="1060525"/>
            <a:ext cx="30822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gli </a:t>
            </a:r>
            <a:r>
              <a:rPr b="1" lang="en" sz="2300">
                <a:solidFill>
                  <a:srgbClr val="FFDE59"/>
                </a:solidFill>
                <a:latin typeface="Open Sans"/>
                <a:ea typeface="Open Sans"/>
                <a:cs typeface="Open Sans"/>
                <a:sym typeface="Open Sans"/>
              </a:rPr>
              <a:t>studenti</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29" name="Shape 329"/>
        <p:cNvGrpSpPr/>
        <p:nvPr/>
      </p:nvGrpSpPr>
      <p:grpSpPr>
        <a:xfrm>
          <a:off x="0" y="0"/>
          <a:ext cx="0" cy="0"/>
          <a:chOff x="0" y="0"/>
          <a:chExt cx="0" cy="0"/>
        </a:xfrm>
      </p:grpSpPr>
      <p:sp>
        <p:nvSpPr>
          <p:cNvPr id="330" name="Google Shape;330;gee256591df_0_6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31" name="Google Shape;331;gee256591df_0_61"/>
          <p:cNvSpPr txBox="1"/>
          <p:nvPr/>
        </p:nvSpPr>
        <p:spPr>
          <a:xfrm>
            <a:off x="2584075" y="243450"/>
            <a:ext cx="4623600" cy="3016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Permettono l'adattamento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300" u="none" cap="none" strike="noStrike">
                <a:solidFill>
                  <a:srgbClr val="004993"/>
                </a:solidFill>
                <a:latin typeface="Open Sans"/>
                <a:ea typeface="Open Sans"/>
                <a:cs typeface="Open Sans"/>
                <a:sym typeface="Open Sans"/>
              </a:rPr>
              <a:t>I docenti possono personalizzare le OER (in toto o in parte), creando il mix migliore di materiali didattici per ogni esperienza di apprendimento, migliorando continuamente la qualità delle OER stesse.</a:t>
            </a:r>
            <a:endParaRPr b="0" i="0" sz="2300" u="none" cap="none" strike="noStrike">
              <a:solidFill>
                <a:srgbClr val="004993"/>
              </a:solidFill>
              <a:latin typeface="Open Sans"/>
              <a:ea typeface="Open Sans"/>
              <a:cs typeface="Open Sans"/>
              <a:sym typeface="Open Sans"/>
            </a:endParaRPr>
          </a:p>
        </p:txBody>
      </p:sp>
      <p:sp>
        <p:nvSpPr>
          <p:cNvPr id="332" name="Google Shape;332;gee256591df_0_6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33" name="Google Shape;333;gee256591df_0_6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34" name="Google Shape;334;gee256591df_0_6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35" name="Google Shape;335;gee256591df_0_6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 name="Google Shape;336;gee256591df_0_61"/>
          <p:cNvSpPr txBox="1"/>
          <p:nvPr/>
        </p:nvSpPr>
        <p:spPr>
          <a:xfrm>
            <a:off x="0" y="1060525"/>
            <a:ext cx="276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i </a:t>
            </a:r>
            <a:r>
              <a:rPr b="1" lang="en" sz="2300">
                <a:solidFill>
                  <a:srgbClr val="FFAB40"/>
                </a:solidFill>
                <a:latin typeface="Open Sans"/>
                <a:ea typeface="Open Sans"/>
                <a:cs typeface="Open Sans"/>
                <a:sym typeface="Open Sans"/>
              </a:rPr>
              <a:t>docenti</a:t>
            </a:r>
            <a:endParaRPr b="1" i="0" sz="2300" u="none" cap="none" strike="noStrike">
              <a:solidFill>
                <a:srgbClr val="FFAB40"/>
              </a:solidFill>
              <a:latin typeface="Open Sans"/>
              <a:ea typeface="Open Sans"/>
              <a:cs typeface="Open Sans"/>
              <a:sym typeface="Ope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40" name="Shape 340"/>
        <p:cNvGrpSpPr/>
        <p:nvPr/>
      </p:nvGrpSpPr>
      <p:grpSpPr>
        <a:xfrm>
          <a:off x="0" y="0"/>
          <a:ext cx="0" cy="0"/>
          <a:chOff x="0" y="0"/>
          <a:chExt cx="0" cy="0"/>
        </a:xfrm>
      </p:grpSpPr>
      <p:sp>
        <p:nvSpPr>
          <p:cNvPr id="341" name="Google Shape;341;gee2322c6bf_0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42" name="Google Shape;342;gee2322c6bf_0_0"/>
          <p:cNvSpPr txBox="1"/>
          <p:nvPr/>
        </p:nvSpPr>
        <p:spPr>
          <a:xfrm>
            <a:off x="2640750" y="261100"/>
            <a:ext cx="4832100" cy="3016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Garantiscono pedagogie aperte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300" u="none" cap="none" strike="noStrike">
                <a:solidFill>
                  <a:srgbClr val="004993"/>
                </a:solidFill>
                <a:latin typeface="Open Sans"/>
                <a:ea typeface="Open Sans"/>
                <a:cs typeface="Open Sans"/>
                <a:sym typeface="Open Sans"/>
              </a:rPr>
              <a:t>Con le OER, gli studenti sono profondamente coinvolti nel processo educativo e nella creazione di materiali di apprendimento, rendendoli propri, con il supporto del docente.</a:t>
            </a:r>
            <a:endParaRPr b="0" i="0" sz="2300" u="none" cap="none" strike="noStrike">
              <a:solidFill>
                <a:srgbClr val="000000"/>
              </a:solidFill>
              <a:latin typeface="Open Sans"/>
              <a:ea typeface="Open Sans"/>
              <a:cs typeface="Open Sans"/>
              <a:sym typeface="Open Sans"/>
            </a:endParaRPr>
          </a:p>
        </p:txBody>
      </p:sp>
      <p:sp>
        <p:nvSpPr>
          <p:cNvPr id="343" name="Google Shape;343;gee2322c6bf_0_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44" name="Google Shape;344;gee2322c6bf_0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45" name="Google Shape;345;gee2322c6bf_0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46" name="Google Shape;346;gee2322c6bf_0_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 name="Google Shape;347;gee2322c6bf_0_0"/>
          <p:cNvSpPr txBox="1"/>
          <p:nvPr/>
        </p:nvSpPr>
        <p:spPr>
          <a:xfrm>
            <a:off x="0" y="1060525"/>
            <a:ext cx="276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i </a:t>
            </a:r>
            <a:r>
              <a:rPr b="1" lang="en" sz="2300">
                <a:solidFill>
                  <a:srgbClr val="FFAB40"/>
                </a:solidFill>
                <a:latin typeface="Open Sans"/>
                <a:ea typeface="Open Sans"/>
                <a:cs typeface="Open Sans"/>
                <a:sym typeface="Open Sans"/>
              </a:rPr>
              <a:t>docenti</a:t>
            </a:r>
            <a:endParaRPr b="1" i="0" sz="2300" u="none" cap="none" strike="noStrike">
              <a:solidFill>
                <a:srgbClr val="FFAB40"/>
              </a:solidFill>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51" name="Shape 351"/>
        <p:cNvGrpSpPr/>
        <p:nvPr/>
      </p:nvGrpSpPr>
      <p:grpSpPr>
        <a:xfrm>
          <a:off x="0" y="0"/>
          <a:ext cx="0" cy="0"/>
          <a:chOff x="0" y="0"/>
          <a:chExt cx="0" cy="0"/>
        </a:xfrm>
      </p:grpSpPr>
      <p:sp>
        <p:nvSpPr>
          <p:cNvPr id="352" name="Google Shape;352;gee2322c6bf_0_1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53" name="Google Shape;353;gee2322c6bf_0_11"/>
          <p:cNvSpPr txBox="1"/>
          <p:nvPr/>
        </p:nvSpPr>
        <p:spPr>
          <a:xfrm>
            <a:off x="2583175" y="387925"/>
            <a:ext cx="4878900" cy="301618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Migliorano la reputazione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300" u="none" cap="none" strike="noStrike">
                <a:solidFill>
                  <a:srgbClr val="004993"/>
                </a:solidFill>
                <a:latin typeface="Open Sans"/>
                <a:ea typeface="Open Sans"/>
                <a:cs typeface="Open Sans"/>
                <a:sym typeface="Open Sans"/>
              </a:rPr>
              <a:t>OER di qualità aumentano la visibilità e migliorano la reputazione del docente a livello locale e globale, offrendo allo stesso tempo opportunità di collaborazione con colleghi in tutto il mondo.</a:t>
            </a:r>
            <a:endParaRPr b="0" i="0" sz="2300" u="none" cap="none" strike="noStrike">
              <a:solidFill>
                <a:srgbClr val="000000"/>
              </a:solidFill>
              <a:latin typeface="Open Sans"/>
              <a:ea typeface="Open Sans"/>
              <a:cs typeface="Open Sans"/>
              <a:sym typeface="Open Sans"/>
            </a:endParaRPr>
          </a:p>
        </p:txBody>
      </p:sp>
      <p:sp>
        <p:nvSpPr>
          <p:cNvPr id="354" name="Google Shape;354;gee2322c6bf_0_1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55" name="Google Shape;355;gee2322c6bf_0_1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56" name="Google Shape;356;gee2322c6bf_0_1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57" name="Google Shape;357;gee2322c6bf_0_1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 name="Google Shape;358;gee2322c6bf_0_11"/>
          <p:cNvSpPr txBox="1"/>
          <p:nvPr/>
        </p:nvSpPr>
        <p:spPr>
          <a:xfrm>
            <a:off x="0" y="1060525"/>
            <a:ext cx="276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i </a:t>
            </a:r>
            <a:r>
              <a:rPr b="1" lang="en" sz="2300">
                <a:solidFill>
                  <a:srgbClr val="FFAB40"/>
                </a:solidFill>
                <a:latin typeface="Open Sans"/>
                <a:ea typeface="Open Sans"/>
                <a:cs typeface="Open Sans"/>
                <a:sym typeface="Open Sans"/>
              </a:rPr>
              <a:t>docenti</a:t>
            </a:r>
            <a:endParaRPr b="1" i="0" sz="2300" u="none" cap="none" strike="noStrike">
              <a:solidFill>
                <a:srgbClr val="FFAB40"/>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62" name="Shape 362"/>
        <p:cNvGrpSpPr/>
        <p:nvPr/>
      </p:nvGrpSpPr>
      <p:grpSpPr>
        <a:xfrm>
          <a:off x="0" y="0"/>
          <a:ext cx="0" cy="0"/>
          <a:chOff x="0" y="0"/>
          <a:chExt cx="0" cy="0"/>
        </a:xfrm>
      </p:grpSpPr>
      <p:sp>
        <p:nvSpPr>
          <p:cNvPr id="363" name="Google Shape;363;gee2322c6bf_0_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64" name="Google Shape;364;gee2322c6bf_0_22"/>
          <p:cNvSpPr txBox="1"/>
          <p:nvPr/>
        </p:nvSpPr>
        <p:spPr>
          <a:xfrm>
            <a:off x="2630925" y="556575"/>
            <a:ext cx="4377300" cy="2678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Riducono il carico di lavoro</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I docenti non devono reinventare la ruota ogni volta, ma possono riusare ciò che c'è già</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2400" u="none" cap="none" strike="noStrike">
              <a:solidFill>
                <a:srgbClr val="004993"/>
              </a:solidFill>
              <a:latin typeface="Open Sans"/>
              <a:ea typeface="Open Sans"/>
              <a:cs typeface="Open Sans"/>
              <a:sym typeface="Open Sans"/>
            </a:endParaRPr>
          </a:p>
        </p:txBody>
      </p:sp>
      <p:sp>
        <p:nvSpPr>
          <p:cNvPr id="365" name="Google Shape;365;gee2322c6bf_0_2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66" name="Google Shape;366;gee2322c6bf_0_2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67" name="Google Shape;367;gee2322c6bf_0_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68" name="Google Shape;368;gee2322c6bf_0_2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 name="Google Shape;369;gee2322c6bf_0_22"/>
          <p:cNvSpPr txBox="1"/>
          <p:nvPr/>
        </p:nvSpPr>
        <p:spPr>
          <a:xfrm>
            <a:off x="0" y="1060525"/>
            <a:ext cx="276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i </a:t>
            </a:r>
            <a:r>
              <a:rPr b="1" lang="en" sz="2300">
                <a:solidFill>
                  <a:srgbClr val="FFAB40"/>
                </a:solidFill>
                <a:latin typeface="Open Sans"/>
                <a:ea typeface="Open Sans"/>
                <a:cs typeface="Open Sans"/>
                <a:sym typeface="Open Sans"/>
              </a:rPr>
              <a:t>docenti</a:t>
            </a:r>
            <a:endParaRPr b="1" i="0" sz="2300" u="none" cap="none" strike="noStrike">
              <a:solidFill>
                <a:srgbClr val="FFAB40"/>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1" name="Shape 71"/>
        <p:cNvGrpSpPr/>
        <p:nvPr/>
      </p:nvGrpSpPr>
      <p:grpSpPr>
        <a:xfrm>
          <a:off x="0" y="0"/>
          <a:ext cx="0" cy="0"/>
          <a:chOff x="0" y="0"/>
          <a:chExt cx="0" cy="0"/>
        </a:xfrm>
      </p:grpSpPr>
      <p:sp>
        <p:nvSpPr>
          <p:cNvPr id="72" name="Google Shape;72;gf3250da317_1_0"/>
          <p:cNvSpPr txBox="1"/>
          <p:nvPr/>
        </p:nvSpPr>
        <p:spPr>
          <a:xfrm>
            <a:off x="5108125" y="182325"/>
            <a:ext cx="2295300" cy="831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FF0000"/>
                </a:solidFill>
                <a:latin typeface="Arial"/>
                <a:ea typeface="Arial"/>
                <a:cs typeface="Arial"/>
                <a:sym typeface="Arial"/>
              </a:rPr>
              <a:t>ESEMPIO DI ADATTAMENTO IN BASE AI TUOI BISOGNI</a:t>
            </a:r>
            <a:endParaRPr b="0" i="0" sz="1400" u="none" cap="none" strike="noStrike">
              <a:solidFill>
                <a:srgbClr val="FF0000"/>
              </a:solidFill>
              <a:latin typeface="Arial"/>
              <a:ea typeface="Arial"/>
              <a:cs typeface="Arial"/>
              <a:sym typeface="Arial"/>
            </a:endParaRPr>
          </a:p>
        </p:txBody>
      </p:sp>
      <p:sp>
        <p:nvSpPr>
          <p:cNvPr id="73" name="Google Shape;73;gf3250da317_1_0"/>
          <p:cNvSpPr txBox="1"/>
          <p:nvPr/>
        </p:nvSpPr>
        <p:spPr>
          <a:xfrm>
            <a:off x="3241955" y="939775"/>
            <a:ext cx="3024300" cy="11970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1100"/>
              <a:buFont typeface="Arial"/>
              <a:buNone/>
            </a:pPr>
            <a:r>
              <a:rPr b="1" i="0" lang="en" sz="3400" u="none" cap="none" strike="noStrike">
                <a:solidFill>
                  <a:srgbClr val="004993"/>
                </a:solidFill>
                <a:latin typeface="Open Sans"/>
                <a:ea typeface="Open Sans"/>
                <a:cs typeface="Open Sans"/>
                <a:sym typeface="Open Sans"/>
              </a:rPr>
              <a:t>Che cosa sono le OER?</a:t>
            </a:r>
            <a:endParaRPr b="1" i="0" sz="2600" u="none" cap="none" strike="noStrike">
              <a:solidFill>
                <a:srgbClr val="004993"/>
              </a:solidFill>
              <a:latin typeface="Open Sans"/>
              <a:ea typeface="Open Sans"/>
              <a:cs typeface="Open Sans"/>
              <a:sym typeface="Open Sans"/>
            </a:endParaRPr>
          </a:p>
        </p:txBody>
      </p:sp>
      <p:sp>
        <p:nvSpPr>
          <p:cNvPr id="74" name="Google Shape;74;gf3250da317_1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75" name="Google Shape;75;gf3250da317_1_0"/>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76" name="Google Shape;76;gf3250da317_1_0"/>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77" name="Google Shape;77;gf3250da317_1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78" name="Google Shape;78;gf3250da317_1_0"/>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79" name="Google Shape;79;gf3250da317_1_0"/>
          <p:cNvSpPr txBox="1"/>
          <p:nvPr/>
        </p:nvSpPr>
        <p:spPr>
          <a:xfrm>
            <a:off x="1173150" y="3641525"/>
            <a:ext cx="4784400" cy="473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rgbClr val="000000"/>
                </a:solidFill>
                <a:latin typeface="Open Sans"/>
                <a:ea typeface="Open Sans"/>
                <a:cs typeface="Open Sans"/>
                <a:sym typeface="Open Sans"/>
              </a:rPr>
              <a:t>Questo lavoro è un derivato di “Italian_3. OE Benefits - ENOEL cards”, </a:t>
            </a:r>
            <a:r>
              <a:rPr lang="en" sz="700" u="sng">
                <a:solidFill>
                  <a:schemeClr val="accent5"/>
                </a:solidFill>
                <a:latin typeface="Open Sans"/>
                <a:ea typeface="Open Sans"/>
                <a:cs typeface="Open Sans"/>
                <a:sym typeface="Open Sans"/>
                <a:hlinkClick r:id="rId5">
                  <a:extLst>
                    <a:ext uri="{A12FA001-AC4F-418D-AE19-62706E023703}">
                      <ahyp:hlinkClr val="tx"/>
                    </a:ext>
                  </a:extLst>
                </a:hlinkClick>
              </a:rPr>
              <a:t>https://zenodo.org/doi/10.5281/zenodo.5568482</a:t>
            </a:r>
            <a:r>
              <a:rPr b="0" i="0" lang="en" sz="700" u="none" cap="none" strike="noStrike">
                <a:solidFill>
                  <a:schemeClr val="dk1"/>
                </a:solidFill>
                <a:latin typeface="Open Sans"/>
                <a:ea typeface="Open Sans"/>
                <a:cs typeface="Open Sans"/>
                <a:sym typeface="Open Sans"/>
              </a:rPr>
              <a:t>, di</a:t>
            </a:r>
            <a:r>
              <a:rPr b="0" i="0" lang="en" sz="700" u="none" cap="none" strike="noStrike">
                <a:solidFill>
                  <a:srgbClr val="004993"/>
                </a:solidFill>
                <a:latin typeface="Open Sans"/>
                <a:ea typeface="Open Sans"/>
                <a:cs typeface="Open Sans"/>
                <a:sym typeface="Open Sans"/>
              </a:rPr>
              <a:t> </a:t>
            </a:r>
            <a:r>
              <a:rPr b="0" i="0" lang="en" sz="700" u="sng" cap="none" strike="noStrike">
                <a:solidFill>
                  <a:schemeClr val="accent5"/>
                </a:solidFill>
                <a:latin typeface="Open Sans"/>
                <a:ea typeface="Open Sans"/>
                <a:cs typeface="Open Sans"/>
                <a:sym typeface="Open Sans"/>
                <a:hlinkClick r:id="rId6">
                  <a:extLst>
                    <a:ext uri="{A12FA001-AC4F-418D-AE19-62706E023703}">
                      <ahyp:hlinkClr val="tx"/>
                    </a:ext>
                  </a:extLst>
                </a:hlinkClick>
              </a:rPr>
              <a:t>SPARC EUROPE</a:t>
            </a:r>
            <a:r>
              <a:rPr b="0" i="0" lang="en" sz="700" u="none" cap="none" strike="noStrike">
                <a:solidFill>
                  <a:srgbClr val="004993"/>
                </a:solidFill>
                <a:latin typeface="Open Sans"/>
                <a:ea typeface="Open Sans"/>
                <a:cs typeface="Open Sans"/>
                <a:sym typeface="Open Sans"/>
              </a:rPr>
              <a:t> </a:t>
            </a:r>
            <a:r>
              <a:rPr b="0" i="0" lang="en" sz="700" u="none" cap="none" strike="noStrike">
                <a:solidFill>
                  <a:schemeClr val="dk1"/>
                </a:solidFill>
                <a:latin typeface="Open Sans"/>
                <a:ea typeface="Open Sans"/>
                <a:cs typeface="Open Sans"/>
                <a:sym typeface="Open Sans"/>
              </a:rPr>
              <a:t>(ENOEL), </a:t>
            </a:r>
            <a:r>
              <a:rPr b="0" i="0" lang="en" sz="700" u="sng" cap="none" strike="noStrike">
                <a:solidFill>
                  <a:schemeClr val="accent5"/>
                </a:solidFill>
                <a:latin typeface="Open Sans"/>
                <a:ea typeface="Open Sans"/>
                <a:cs typeface="Open Sans"/>
                <a:sym typeface="Open Sans"/>
                <a:hlinkClick r:id="rId7">
                  <a:extLst>
                    <a:ext uri="{A12FA001-AC4F-418D-AE19-62706E023703}">
                      <ahyp:hlinkClr val="tx"/>
                    </a:ext>
                  </a:extLst>
                </a:hlinkClick>
              </a:rPr>
              <a:t>CC BY</a:t>
            </a:r>
            <a:endParaRPr b="0" i="0" sz="7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700"/>
              <a:buFont typeface="Arial"/>
              <a:buNone/>
            </a:pPr>
            <a:r>
              <a:t/>
            </a:r>
            <a:endParaRPr b="0" i="0" sz="700" u="none" cap="none" strike="noStrike">
              <a:solidFill>
                <a:srgbClr val="000000"/>
              </a:solidFill>
              <a:latin typeface="Open Sans"/>
              <a:ea typeface="Open Sans"/>
              <a:cs typeface="Open Sans"/>
              <a:sym typeface="Open Sans"/>
            </a:endParaRPr>
          </a:p>
        </p:txBody>
      </p:sp>
      <p:sp>
        <p:nvSpPr>
          <p:cNvPr id="80" name="Google Shape;80;gf3250da317_1_0"/>
          <p:cNvSpPr txBox="1"/>
          <p:nvPr/>
        </p:nvSpPr>
        <p:spPr>
          <a:xfrm>
            <a:off x="6120927" y="3621650"/>
            <a:ext cx="1282500" cy="258000"/>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700"/>
              <a:buFont typeface="Arial"/>
              <a:buNone/>
            </a:pPr>
            <a:r>
              <a:rPr b="1" i="0" lang="en" sz="700" u="none" cap="none" strike="noStrike">
                <a:solidFill>
                  <a:srgbClr val="000000"/>
                </a:solidFill>
                <a:latin typeface="Open Sans"/>
                <a:ea typeface="Open Sans"/>
                <a:cs typeface="Open Sans"/>
                <a:sym typeface="Open Sans"/>
              </a:rPr>
              <a:t>Your organization’s logo </a:t>
            </a:r>
            <a:r>
              <a:rPr b="0" i="0" lang="en" sz="700" u="none" cap="none" strike="noStrike">
                <a:solidFill>
                  <a:srgbClr val="000000"/>
                </a:solidFill>
                <a:latin typeface="Open Sans"/>
                <a:ea typeface="Open Sans"/>
                <a:cs typeface="Open Sans"/>
                <a:sym typeface="Open Sans"/>
              </a:rPr>
              <a:t> </a:t>
            </a:r>
            <a:endParaRPr b="0" i="0" sz="700" u="none" cap="none" strike="noStrike">
              <a:solidFill>
                <a:srgbClr val="000000"/>
              </a:solidFill>
              <a:latin typeface="Open Sans"/>
              <a:ea typeface="Open Sans"/>
              <a:cs typeface="Open Sans"/>
              <a:sym typeface="Open Sans"/>
            </a:endParaRPr>
          </a:p>
        </p:txBody>
      </p:sp>
      <p:sp>
        <p:nvSpPr>
          <p:cNvPr id="81" name="Google Shape;81;gf3250da317_1_0"/>
          <p:cNvSpPr/>
          <p:nvPr/>
        </p:nvSpPr>
        <p:spPr>
          <a:xfrm>
            <a:off x="2534300" y="3068425"/>
            <a:ext cx="233700" cy="5532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gf3250da317_1_0"/>
          <p:cNvSpPr/>
          <p:nvPr/>
        </p:nvSpPr>
        <p:spPr>
          <a:xfrm>
            <a:off x="6809675" y="3103900"/>
            <a:ext cx="233700" cy="5532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 name="Google Shape;83;gf3250da317_1_0"/>
          <p:cNvSpPr txBox="1"/>
          <p:nvPr/>
        </p:nvSpPr>
        <p:spPr>
          <a:xfrm>
            <a:off x="2736325" y="3085225"/>
            <a:ext cx="27675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FF0000"/>
                </a:solidFill>
                <a:latin typeface="Arial"/>
                <a:ea typeface="Arial"/>
                <a:cs typeface="Arial"/>
                <a:sym typeface="Arial"/>
              </a:rPr>
              <a:t>Aggiungi l’attribuzione completa</a:t>
            </a:r>
            <a:endParaRPr b="0" i="0" sz="1400" u="none" cap="none" strike="noStrike">
              <a:solidFill>
                <a:srgbClr val="FF0000"/>
              </a:solidFill>
              <a:latin typeface="Arial"/>
              <a:ea typeface="Arial"/>
              <a:cs typeface="Arial"/>
              <a:sym typeface="Arial"/>
            </a:endParaRPr>
          </a:p>
        </p:txBody>
      </p:sp>
      <p:sp>
        <p:nvSpPr>
          <p:cNvPr id="84" name="Google Shape;84;gf3250da317_1_0"/>
          <p:cNvSpPr txBox="1"/>
          <p:nvPr/>
        </p:nvSpPr>
        <p:spPr>
          <a:xfrm>
            <a:off x="5299000" y="2591500"/>
            <a:ext cx="22062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FF0000"/>
                </a:solidFill>
                <a:latin typeface="Arial"/>
                <a:ea typeface="Arial"/>
                <a:cs typeface="Arial"/>
                <a:sym typeface="Arial"/>
              </a:rPr>
              <a:t>Aggiungi il logo della tua organizzazione</a:t>
            </a:r>
            <a:endParaRPr b="0" i="0" sz="1400" u="none" cap="none" strike="noStrike">
              <a:solidFill>
                <a:srgbClr val="FF0000"/>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73" name="Shape 373"/>
        <p:cNvGrpSpPr/>
        <p:nvPr/>
      </p:nvGrpSpPr>
      <p:grpSpPr>
        <a:xfrm>
          <a:off x="0" y="0"/>
          <a:ext cx="0" cy="0"/>
          <a:chOff x="0" y="0"/>
          <a:chExt cx="0" cy="0"/>
        </a:xfrm>
      </p:grpSpPr>
      <p:sp>
        <p:nvSpPr>
          <p:cNvPr id="374" name="Google Shape;374;gee2322c6bf_0_3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75" name="Google Shape;375;gee2322c6bf_0_33"/>
          <p:cNvSpPr txBox="1"/>
          <p:nvPr/>
        </p:nvSpPr>
        <p:spPr>
          <a:xfrm>
            <a:off x="2611350" y="1105350"/>
            <a:ext cx="4749858"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Offrono ispirazione</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Le OER sono un modo efficace per sviluppare nuove idee.</a:t>
            </a:r>
            <a:endParaRPr b="0" i="0" sz="2400" u="none" cap="none" strike="noStrike">
              <a:solidFill>
                <a:srgbClr val="000000"/>
              </a:solidFill>
              <a:latin typeface="Open Sans"/>
              <a:ea typeface="Open Sans"/>
              <a:cs typeface="Open Sans"/>
              <a:sym typeface="Open Sans"/>
            </a:endParaRPr>
          </a:p>
        </p:txBody>
      </p:sp>
      <p:sp>
        <p:nvSpPr>
          <p:cNvPr id="376" name="Google Shape;376;gee2322c6bf_0_3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77" name="Google Shape;377;gee2322c6bf_0_3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78" name="Google Shape;378;gee2322c6bf_0_3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79" name="Google Shape;379;gee2322c6bf_0_3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 name="Google Shape;380;gee2322c6bf_0_33"/>
          <p:cNvSpPr txBox="1"/>
          <p:nvPr/>
        </p:nvSpPr>
        <p:spPr>
          <a:xfrm>
            <a:off x="0" y="1060525"/>
            <a:ext cx="276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i </a:t>
            </a:r>
            <a:r>
              <a:rPr b="1" lang="en" sz="2300">
                <a:solidFill>
                  <a:srgbClr val="FFAB40"/>
                </a:solidFill>
                <a:latin typeface="Open Sans"/>
                <a:ea typeface="Open Sans"/>
                <a:cs typeface="Open Sans"/>
                <a:sym typeface="Open Sans"/>
              </a:rPr>
              <a:t>docenti</a:t>
            </a:r>
            <a:endParaRPr b="1" i="0" sz="2300" u="none" cap="none" strike="noStrike">
              <a:solidFill>
                <a:srgbClr val="FFAB40"/>
              </a:solidFill>
              <a:latin typeface="Open Sans"/>
              <a:ea typeface="Open Sans"/>
              <a:cs typeface="Open Sans"/>
              <a:sym typeface="Open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84" name="Shape 384"/>
        <p:cNvGrpSpPr/>
        <p:nvPr/>
      </p:nvGrpSpPr>
      <p:grpSpPr>
        <a:xfrm>
          <a:off x="0" y="0"/>
          <a:ext cx="0" cy="0"/>
          <a:chOff x="0" y="0"/>
          <a:chExt cx="0" cy="0"/>
        </a:xfrm>
      </p:grpSpPr>
      <p:sp>
        <p:nvSpPr>
          <p:cNvPr id="385" name="Google Shape;385;gedaf2065a5_1_122"/>
          <p:cNvSpPr txBox="1"/>
          <p:nvPr/>
        </p:nvSpPr>
        <p:spPr>
          <a:xfrm>
            <a:off x="2529550" y="602525"/>
            <a:ext cx="5088300" cy="24006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Promuovono approcci attivi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I docenti possono progettare attività e strategie per supportare le esperienze learning-by-doing basate sul remix/adattamento di OER.</a:t>
            </a:r>
            <a:endParaRPr b="0" i="0" sz="2400" u="none" cap="none" strike="noStrike">
              <a:solidFill>
                <a:srgbClr val="004993"/>
              </a:solidFill>
              <a:latin typeface="Open Sans"/>
              <a:ea typeface="Open Sans"/>
              <a:cs typeface="Open Sans"/>
              <a:sym typeface="Open Sans"/>
            </a:endParaRPr>
          </a:p>
        </p:txBody>
      </p:sp>
      <p:sp>
        <p:nvSpPr>
          <p:cNvPr id="386" name="Google Shape;386;gedaf2065a5_1_1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87" name="Google Shape;387;gedaf2065a5_1_12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88" name="Google Shape;388;gedaf2065a5_1_12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89" name="Google Shape;389;gedaf2065a5_1_1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90" name="Google Shape;390;gedaf2065a5_1_12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1" name="Google Shape;391;gedaf2065a5_1_122"/>
          <p:cNvSpPr txBox="1"/>
          <p:nvPr/>
        </p:nvSpPr>
        <p:spPr>
          <a:xfrm>
            <a:off x="0" y="1060525"/>
            <a:ext cx="276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i </a:t>
            </a:r>
            <a:r>
              <a:rPr b="1" lang="en" sz="2300">
                <a:solidFill>
                  <a:srgbClr val="FFAB40"/>
                </a:solidFill>
                <a:latin typeface="Open Sans"/>
                <a:ea typeface="Open Sans"/>
                <a:cs typeface="Open Sans"/>
                <a:sym typeface="Open Sans"/>
              </a:rPr>
              <a:t>docenti</a:t>
            </a:r>
            <a:endParaRPr b="1" i="0" sz="2300" u="none" cap="none" strike="noStrike">
              <a:solidFill>
                <a:srgbClr val="FFAB40"/>
              </a:solidFill>
              <a:latin typeface="Open Sans"/>
              <a:ea typeface="Open Sans"/>
              <a:cs typeface="Open Sans"/>
              <a:sym typeface="Open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95" name="Shape 395"/>
        <p:cNvGrpSpPr/>
        <p:nvPr/>
      </p:nvGrpSpPr>
      <p:grpSpPr>
        <a:xfrm>
          <a:off x="0" y="0"/>
          <a:ext cx="0" cy="0"/>
          <a:chOff x="0" y="0"/>
          <a:chExt cx="0" cy="0"/>
        </a:xfrm>
      </p:grpSpPr>
      <p:sp>
        <p:nvSpPr>
          <p:cNvPr id="396" name="Google Shape;396;gedaf2065a5_1_192"/>
          <p:cNvSpPr txBox="1"/>
          <p:nvPr/>
        </p:nvSpPr>
        <p:spPr>
          <a:xfrm>
            <a:off x="2548350" y="329150"/>
            <a:ext cx="4934400" cy="2662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300" u="none" cap="none" strike="noStrike">
                <a:solidFill>
                  <a:srgbClr val="004993"/>
                </a:solidFill>
                <a:latin typeface="Open Sans"/>
                <a:ea typeface="Open Sans"/>
                <a:cs typeface="Open Sans"/>
                <a:sym typeface="Open Sans"/>
              </a:rPr>
              <a:t>Promuovono la collaborazione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 sz="2300" u="none" cap="none" strike="noStrike">
                <a:solidFill>
                  <a:srgbClr val="004993"/>
                </a:solidFill>
                <a:latin typeface="Open Sans"/>
                <a:ea typeface="Open Sans"/>
                <a:cs typeface="Open Sans"/>
                <a:sym typeface="Open Sans"/>
              </a:rPr>
              <a:t>Aumentano i feedback tra pari, la collaborazione tra studenti, il coinvolgimento di esperti e i docenti ne vengono arricchiti, grazie al processo sostenuto dalle licenze open.</a:t>
            </a:r>
            <a:endParaRPr b="0" i="0" sz="2300" u="none" cap="none" strike="noStrike">
              <a:solidFill>
                <a:srgbClr val="004993"/>
              </a:solidFill>
              <a:latin typeface="Open Sans"/>
              <a:ea typeface="Open Sans"/>
              <a:cs typeface="Open Sans"/>
              <a:sym typeface="Open Sans"/>
            </a:endParaRPr>
          </a:p>
        </p:txBody>
      </p:sp>
      <p:sp>
        <p:nvSpPr>
          <p:cNvPr id="397" name="Google Shape;397;gedaf2065a5_1_19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98" name="Google Shape;398;gedaf2065a5_1_19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99" name="Google Shape;399;gedaf2065a5_1_19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00" name="Google Shape;400;gedaf2065a5_1_19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01" name="Google Shape;401;gedaf2065a5_1_19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 name="Google Shape;402;gedaf2065a5_1_192"/>
          <p:cNvSpPr txBox="1"/>
          <p:nvPr/>
        </p:nvSpPr>
        <p:spPr>
          <a:xfrm>
            <a:off x="0" y="1060525"/>
            <a:ext cx="276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i </a:t>
            </a:r>
            <a:r>
              <a:rPr b="1" lang="en" sz="2300">
                <a:solidFill>
                  <a:srgbClr val="FFAB40"/>
                </a:solidFill>
                <a:latin typeface="Open Sans"/>
                <a:ea typeface="Open Sans"/>
                <a:cs typeface="Open Sans"/>
                <a:sym typeface="Open Sans"/>
              </a:rPr>
              <a:t>docenti</a:t>
            </a:r>
            <a:endParaRPr b="1" i="0" sz="2300" u="none" cap="none" strike="noStrike">
              <a:solidFill>
                <a:srgbClr val="FFAB40"/>
              </a:solidFill>
              <a:latin typeface="Open Sans"/>
              <a:ea typeface="Open Sans"/>
              <a:cs typeface="Open Sans"/>
              <a:sym typeface="Open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06" name="Shape 406"/>
        <p:cNvGrpSpPr/>
        <p:nvPr/>
      </p:nvGrpSpPr>
      <p:grpSpPr>
        <a:xfrm>
          <a:off x="0" y="0"/>
          <a:ext cx="0" cy="0"/>
          <a:chOff x="0" y="0"/>
          <a:chExt cx="0" cy="0"/>
        </a:xfrm>
      </p:grpSpPr>
      <p:sp>
        <p:nvSpPr>
          <p:cNvPr id="407" name="Google Shape;407;gedaf2065a5_1_14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08" name="Google Shape;408;gedaf2065a5_1_142"/>
          <p:cNvSpPr txBox="1"/>
          <p:nvPr/>
        </p:nvSpPr>
        <p:spPr>
          <a:xfrm>
            <a:off x="2609075" y="366600"/>
            <a:ext cx="4804500" cy="276995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Supportano l'innovazione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Le OER offrono l'opportunità </a:t>
            </a:r>
            <a:br>
              <a:rPr b="0"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di migliorare la qualità dei materiali didattici permettendo ad altri di costruire su di essi </a:t>
            </a:r>
            <a:br>
              <a:rPr b="0"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e restituire un feedback costruttivo. </a:t>
            </a:r>
            <a:endParaRPr b="0" i="0" sz="2400" u="none" cap="none" strike="noStrike">
              <a:solidFill>
                <a:srgbClr val="000000"/>
              </a:solidFill>
              <a:latin typeface="Open Sans"/>
              <a:ea typeface="Open Sans"/>
              <a:cs typeface="Open Sans"/>
              <a:sym typeface="Open Sans"/>
            </a:endParaRPr>
          </a:p>
        </p:txBody>
      </p:sp>
      <p:sp>
        <p:nvSpPr>
          <p:cNvPr id="409" name="Google Shape;409;gedaf2065a5_1_14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10" name="Google Shape;410;gedaf2065a5_1_14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11" name="Google Shape;411;gedaf2065a5_1_14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12" name="Google Shape;412;gedaf2065a5_1_14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 name="Google Shape;413;gedaf2065a5_1_142"/>
          <p:cNvSpPr txBox="1"/>
          <p:nvPr/>
        </p:nvSpPr>
        <p:spPr>
          <a:xfrm>
            <a:off x="0" y="1060525"/>
            <a:ext cx="276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i </a:t>
            </a:r>
            <a:r>
              <a:rPr b="1" lang="en" sz="2300">
                <a:solidFill>
                  <a:srgbClr val="FFAB40"/>
                </a:solidFill>
                <a:latin typeface="Open Sans"/>
                <a:ea typeface="Open Sans"/>
                <a:cs typeface="Open Sans"/>
                <a:sym typeface="Open Sans"/>
              </a:rPr>
              <a:t>docenti</a:t>
            </a:r>
            <a:endParaRPr b="1" i="0" sz="2300" u="none" cap="none" strike="noStrike">
              <a:solidFill>
                <a:srgbClr val="FFAB40"/>
              </a:solidFill>
              <a:latin typeface="Open Sans"/>
              <a:ea typeface="Open Sans"/>
              <a:cs typeface="Open Sans"/>
              <a:sym typeface="Open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17" name="Shape 417"/>
        <p:cNvGrpSpPr/>
        <p:nvPr/>
      </p:nvGrpSpPr>
      <p:grpSpPr>
        <a:xfrm>
          <a:off x="0" y="0"/>
          <a:ext cx="0" cy="0"/>
          <a:chOff x="0" y="0"/>
          <a:chExt cx="0" cy="0"/>
        </a:xfrm>
      </p:grpSpPr>
      <p:sp>
        <p:nvSpPr>
          <p:cNvPr id="418" name="Google Shape;418;gedaf2065a5_1_152"/>
          <p:cNvSpPr txBox="1"/>
          <p:nvPr/>
        </p:nvSpPr>
        <p:spPr>
          <a:xfrm>
            <a:off x="2598425" y="767125"/>
            <a:ext cx="50883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Garantiscono l'eredità</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Il processo di riuso alimentato </a:t>
            </a:r>
            <a:br>
              <a:rPr b="0"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dalle OER continua anche dopo che il docente si ritira.</a:t>
            </a:r>
            <a:endParaRPr b="0" i="0" sz="2400" u="none" cap="none" strike="noStrike">
              <a:solidFill>
                <a:srgbClr val="000000"/>
              </a:solidFill>
              <a:latin typeface="Open Sans"/>
              <a:ea typeface="Open Sans"/>
              <a:cs typeface="Open Sans"/>
              <a:sym typeface="Open Sans"/>
            </a:endParaRPr>
          </a:p>
        </p:txBody>
      </p:sp>
      <p:sp>
        <p:nvSpPr>
          <p:cNvPr id="419" name="Google Shape;419;gedaf2065a5_1_15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20" name="Google Shape;420;gedaf2065a5_1_15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21" name="Google Shape;421;gedaf2065a5_1_15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22" name="Google Shape;422;gedaf2065a5_1_15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23" name="Google Shape;423;gedaf2065a5_1_15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 name="Google Shape;424;gedaf2065a5_1_152"/>
          <p:cNvSpPr txBox="1"/>
          <p:nvPr/>
        </p:nvSpPr>
        <p:spPr>
          <a:xfrm>
            <a:off x="0" y="1060525"/>
            <a:ext cx="276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i </a:t>
            </a:r>
            <a:r>
              <a:rPr b="1" lang="en" sz="2300">
                <a:solidFill>
                  <a:srgbClr val="FFAB40"/>
                </a:solidFill>
                <a:latin typeface="Open Sans"/>
                <a:ea typeface="Open Sans"/>
                <a:cs typeface="Open Sans"/>
                <a:sym typeface="Open Sans"/>
              </a:rPr>
              <a:t>docenti</a:t>
            </a:r>
            <a:endParaRPr b="1" i="0" sz="2300" u="none" cap="none" strike="noStrike">
              <a:solidFill>
                <a:srgbClr val="FFAB40"/>
              </a:solidFill>
              <a:latin typeface="Open Sans"/>
              <a:ea typeface="Open Sans"/>
              <a:cs typeface="Open Sans"/>
              <a:sym typeface="Open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28" name="Shape 428"/>
        <p:cNvGrpSpPr/>
        <p:nvPr/>
      </p:nvGrpSpPr>
      <p:grpSpPr>
        <a:xfrm>
          <a:off x="0" y="0"/>
          <a:ext cx="0" cy="0"/>
          <a:chOff x="0" y="0"/>
          <a:chExt cx="0" cy="0"/>
        </a:xfrm>
      </p:grpSpPr>
      <p:sp>
        <p:nvSpPr>
          <p:cNvPr id="429" name="Google Shape;429;gedaf2065a5_1_16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30" name="Google Shape;430;gedaf2065a5_1_162"/>
          <p:cNvSpPr txBox="1"/>
          <p:nvPr/>
        </p:nvSpPr>
        <p:spPr>
          <a:xfrm>
            <a:off x="2619700" y="543675"/>
            <a:ext cx="4785300" cy="2308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Aumentano le scelte </a:t>
            </a:r>
            <a:br>
              <a:rPr b="1" i="0" lang="en" sz="2300" u="none" cap="none" strike="noStrike">
                <a:solidFill>
                  <a:srgbClr val="004993"/>
                </a:solidFill>
                <a:latin typeface="Open Sans"/>
                <a:ea typeface="Open Sans"/>
                <a:cs typeface="Open Sans"/>
                <a:sym typeface="Open Sans"/>
              </a:rPr>
            </a:br>
            <a:r>
              <a:rPr b="1" i="0" lang="en" sz="2300" u="none" cap="none" strike="noStrike">
                <a:solidFill>
                  <a:srgbClr val="004993"/>
                </a:solidFill>
                <a:latin typeface="Open Sans"/>
                <a:ea typeface="Open Sans"/>
                <a:cs typeface="Open Sans"/>
                <a:sym typeface="Open Sans"/>
              </a:rPr>
              <a:t>disponibili</a:t>
            </a:r>
            <a:endParaRPr b="0"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300" u="none" cap="none" strike="noStrike">
                <a:solidFill>
                  <a:srgbClr val="004993"/>
                </a:solidFill>
                <a:latin typeface="Open Sans"/>
                <a:ea typeface="Open Sans"/>
                <a:cs typeface="Open Sans"/>
                <a:sym typeface="Open Sans"/>
              </a:rPr>
              <a:t>I manuali open ampliano le risorse a disposizione dei docenti e garantiscono lo stesso livello di qualità dei manuali tradizionali.</a:t>
            </a:r>
            <a:endParaRPr b="0" i="0" sz="2300" u="none" cap="none" strike="noStrike">
              <a:solidFill>
                <a:srgbClr val="000000"/>
              </a:solidFill>
              <a:latin typeface="Open Sans"/>
              <a:ea typeface="Open Sans"/>
              <a:cs typeface="Open Sans"/>
              <a:sym typeface="Open Sans"/>
            </a:endParaRPr>
          </a:p>
        </p:txBody>
      </p:sp>
      <p:sp>
        <p:nvSpPr>
          <p:cNvPr id="431" name="Google Shape;431;gedaf2065a5_1_16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32" name="Google Shape;432;gedaf2065a5_1_16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33" name="Google Shape;433;gedaf2065a5_1_16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34" name="Google Shape;434;gedaf2065a5_1_16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5" name="Google Shape;435;gedaf2065a5_1_162"/>
          <p:cNvSpPr txBox="1"/>
          <p:nvPr/>
        </p:nvSpPr>
        <p:spPr>
          <a:xfrm>
            <a:off x="0" y="1060525"/>
            <a:ext cx="276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i </a:t>
            </a:r>
            <a:r>
              <a:rPr b="1" lang="en" sz="2300">
                <a:solidFill>
                  <a:srgbClr val="FFAB40"/>
                </a:solidFill>
                <a:latin typeface="Open Sans"/>
                <a:ea typeface="Open Sans"/>
                <a:cs typeface="Open Sans"/>
                <a:sym typeface="Open Sans"/>
              </a:rPr>
              <a:t>docenti</a:t>
            </a:r>
            <a:endParaRPr b="1" i="0" sz="2300" u="none" cap="none" strike="noStrike">
              <a:solidFill>
                <a:srgbClr val="FFAB40"/>
              </a:solidFill>
              <a:latin typeface="Open Sans"/>
              <a:ea typeface="Open Sans"/>
              <a:cs typeface="Open Sans"/>
              <a:sym typeface="Open San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39" name="Shape 439"/>
        <p:cNvGrpSpPr/>
        <p:nvPr/>
      </p:nvGrpSpPr>
      <p:grpSpPr>
        <a:xfrm>
          <a:off x="0" y="0"/>
          <a:ext cx="0" cy="0"/>
          <a:chOff x="0" y="0"/>
          <a:chExt cx="0" cy="0"/>
        </a:xfrm>
      </p:grpSpPr>
      <p:sp>
        <p:nvSpPr>
          <p:cNvPr id="440" name="Google Shape;440;gedaf2065a5_1_172"/>
          <p:cNvSpPr txBox="1"/>
          <p:nvPr/>
        </p:nvSpPr>
        <p:spPr>
          <a:xfrm>
            <a:off x="2643200" y="455500"/>
            <a:ext cx="4507200" cy="2662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Migliorano la libertà accademica</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300" u="none" cap="none" strike="noStrike">
                <a:solidFill>
                  <a:srgbClr val="004993"/>
                </a:solidFill>
                <a:latin typeface="Open Sans"/>
                <a:ea typeface="Open Sans"/>
                <a:cs typeface="Open Sans"/>
                <a:sym typeface="Open Sans"/>
              </a:rPr>
              <a:t>Le licenze open associate alle OER permettono ai docenti di modificare e aggiornare con regolarità le risorse didattiche per i loro corsi.</a:t>
            </a:r>
            <a:endParaRPr b="0" i="0" sz="2300" u="none" cap="none" strike="noStrike">
              <a:solidFill>
                <a:srgbClr val="004993"/>
              </a:solidFill>
              <a:latin typeface="Open Sans"/>
              <a:ea typeface="Open Sans"/>
              <a:cs typeface="Open Sans"/>
              <a:sym typeface="Open Sans"/>
            </a:endParaRPr>
          </a:p>
        </p:txBody>
      </p:sp>
      <p:sp>
        <p:nvSpPr>
          <p:cNvPr id="441" name="Google Shape;441;gedaf2065a5_1_17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42" name="Google Shape;442;gedaf2065a5_1_17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43" name="Google Shape;443;gedaf2065a5_1_17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44" name="Google Shape;444;gedaf2065a5_1_17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45" name="Google Shape;445;gedaf2065a5_1_17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6" name="Google Shape;446;gedaf2065a5_1_172"/>
          <p:cNvSpPr txBox="1"/>
          <p:nvPr/>
        </p:nvSpPr>
        <p:spPr>
          <a:xfrm>
            <a:off x="0" y="1060525"/>
            <a:ext cx="276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i </a:t>
            </a:r>
            <a:r>
              <a:rPr b="1" lang="en" sz="2300">
                <a:solidFill>
                  <a:srgbClr val="FFAB40"/>
                </a:solidFill>
                <a:latin typeface="Open Sans"/>
                <a:ea typeface="Open Sans"/>
                <a:cs typeface="Open Sans"/>
                <a:sym typeface="Open Sans"/>
              </a:rPr>
              <a:t>docenti</a:t>
            </a:r>
            <a:endParaRPr b="1" i="0" sz="2300" u="none" cap="none" strike="noStrike">
              <a:solidFill>
                <a:srgbClr val="FFAB40"/>
              </a:solidFill>
              <a:latin typeface="Open Sans"/>
              <a:ea typeface="Open Sans"/>
              <a:cs typeface="Open Sans"/>
              <a:sym typeface="Open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50" name="Shape 450"/>
        <p:cNvGrpSpPr/>
        <p:nvPr/>
      </p:nvGrpSpPr>
      <p:grpSpPr>
        <a:xfrm>
          <a:off x="0" y="0"/>
          <a:ext cx="0" cy="0"/>
          <a:chOff x="0" y="0"/>
          <a:chExt cx="0" cy="0"/>
        </a:xfrm>
      </p:grpSpPr>
      <p:sp>
        <p:nvSpPr>
          <p:cNvPr id="451" name="Google Shape;451;gedaf2065a5_1_182"/>
          <p:cNvSpPr txBox="1"/>
          <p:nvPr/>
        </p:nvSpPr>
        <p:spPr>
          <a:xfrm>
            <a:off x="2635225" y="246500"/>
            <a:ext cx="4549800" cy="2662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Mettono in evidenza innovazione e creatività</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300" u="none" cap="none" strike="noStrike">
                <a:solidFill>
                  <a:srgbClr val="004993"/>
                </a:solidFill>
                <a:latin typeface="Open Sans"/>
                <a:ea typeface="Open Sans"/>
                <a:cs typeface="Open Sans"/>
                <a:sym typeface="Open Sans"/>
              </a:rPr>
              <a:t>La creatività dei docenti può incuriosire potenziali studenti e sponsor. Ciò aiuta ad avere più iscritti per certi corsi e aumenta il valore dei singoli docenti.</a:t>
            </a:r>
            <a:endParaRPr b="0" i="0" sz="2300" u="none" cap="none" strike="noStrike">
              <a:solidFill>
                <a:srgbClr val="004993"/>
              </a:solidFill>
              <a:latin typeface="Open Sans"/>
              <a:ea typeface="Open Sans"/>
              <a:cs typeface="Open Sans"/>
              <a:sym typeface="Open Sans"/>
            </a:endParaRPr>
          </a:p>
        </p:txBody>
      </p:sp>
      <p:sp>
        <p:nvSpPr>
          <p:cNvPr id="452" name="Google Shape;452;gedaf2065a5_1_18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53" name="Google Shape;453;gedaf2065a5_1_18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54" name="Google Shape;454;gedaf2065a5_1_18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55" name="Google Shape;455;gedaf2065a5_1_18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56" name="Google Shape;456;gedaf2065a5_1_18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7" name="Google Shape;457;gedaf2065a5_1_182"/>
          <p:cNvSpPr txBox="1"/>
          <p:nvPr/>
        </p:nvSpPr>
        <p:spPr>
          <a:xfrm>
            <a:off x="0" y="1060525"/>
            <a:ext cx="276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i </a:t>
            </a:r>
            <a:r>
              <a:rPr b="1" lang="en" sz="2300">
                <a:solidFill>
                  <a:srgbClr val="FFAB40"/>
                </a:solidFill>
                <a:latin typeface="Open Sans"/>
                <a:ea typeface="Open Sans"/>
                <a:cs typeface="Open Sans"/>
                <a:sym typeface="Open Sans"/>
              </a:rPr>
              <a:t>docenti</a:t>
            </a:r>
            <a:endParaRPr b="1" i="0" sz="2300" u="none" cap="none" strike="noStrike">
              <a:solidFill>
                <a:srgbClr val="FFAB40"/>
              </a:solidFill>
              <a:latin typeface="Open Sans"/>
              <a:ea typeface="Open Sans"/>
              <a:cs typeface="Open Sans"/>
              <a:sym typeface="Open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61" name="Shape 461"/>
        <p:cNvGrpSpPr/>
        <p:nvPr/>
      </p:nvGrpSpPr>
      <p:grpSpPr>
        <a:xfrm>
          <a:off x="0" y="0"/>
          <a:ext cx="0" cy="0"/>
          <a:chOff x="0" y="0"/>
          <a:chExt cx="0" cy="0"/>
        </a:xfrm>
      </p:grpSpPr>
      <p:sp>
        <p:nvSpPr>
          <p:cNvPr id="462" name="Google Shape;462;gee2322c6bf_0_4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63" name="Google Shape;463;gee2322c6bf_0_44"/>
          <p:cNvSpPr txBox="1"/>
          <p:nvPr/>
        </p:nvSpPr>
        <p:spPr>
          <a:xfrm>
            <a:off x="2588825" y="170100"/>
            <a:ext cx="4858200" cy="3093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100" u="none" cap="none" strike="noStrike">
                <a:solidFill>
                  <a:srgbClr val="004993"/>
                </a:solidFill>
                <a:latin typeface="Open Sans"/>
                <a:ea typeface="Open Sans"/>
                <a:cs typeface="Open Sans"/>
                <a:sym typeface="Open Sans"/>
              </a:rPr>
              <a:t>Promuovono economie di scala </a:t>
            </a:r>
            <a:br>
              <a:rPr b="1" i="0" lang="en" sz="2100" u="none" cap="none" strike="noStrike">
                <a:solidFill>
                  <a:srgbClr val="004993"/>
                </a:solidFill>
                <a:latin typeface="Open Sans"/>
                <a:ea typeface="Open Sans"/>
                <a:cs typeface="Open Sans"/>
                <a:sym typeface="Open Sans"/>
              </a:rPr>
            </a:br>
            <a:r>
              <a:rPr b="0" i="0" lang="en" sz="2100" u="none" cap="none" strike="noStrike">
                <a:solidFill>
                  <a:schemeClr val="lt1"/>
                </a:solidFill>
                <a:latin typeface="Open Sans"/>
                <a:ea typeface="Open Sans"/>
                <a:cs typeface="Open Sans"/>
                <a:sym typeface="Open Sans"/>
              </a:rPr>
              <a:t>Le OER sono condivise gratis online, possono essere stampate, salvate per sempre, aggiornate facilmente. Le risorse altrimenti investite nell'acquisto di libri di testo possono essere reindirizzate verso tecnologie, miglioramenti metodologici, riduzione dei debiti.</a:t>
            </a:r>
            <a:endParaRPr b="0" i="0" sz="2100" u="none" cap="none" strike="noStrike">
              <a:solidFill>
                <a:schemeClr val="lt1"/>
              </a:solidFill>
              <a:latin typeface="Open Sans"/>
              <a:ea typeface="Open Sans"/>
              <a:cs typeface="Open Sans"/>
              <a:sym typeface="Open Sans"/>
            </a:endParaRPr>
          </a:p>
        </p:txBody>
      </p:sp>
      <p:sp>
        <p:nvSpPr>
          <p:cNvPr id="464" name="Google Shape;464;gee2322c6bf_0_4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65" name="Google Shape;465;gee2322c6bf_0_4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66" name="Google Shape;466;gee2322c6bf_0_4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67" name="Google Shape;467;gee2322c6bf_0_4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8" name="Google Shape;468;gee2322c6bf_0_44"/>
          <p:cNvSpPr txBox="1"/>
          <p:nvPr/>
        </p:nvSpPr>
        <p:spPr>
          <a:xfrm>
            <a:off x="0" y="1060525"/>
            <a:ext cx="276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le </a:t>
            </a:r>
            <a:r>
              <a:rPr b="1" lang="en" sz="2300">
                <a:solidFill>
                  <a:srgbClr val="45BEDF"/>
                </a:solidFill>
                <a:latin typeface="Open Sans"/>
                <a:ea typeface="Open Sans"/>
                <a:cs typeface="Open Sans"/>
                <a:sym typeface="Open Sans"/>
              </a:rPr>
              <a:t>istituzioni</a:t>
            </a:r>
            <a:endParaRPr b="1" i="0" sz="23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72" name="Shape 472"/>
        <p:cNvGrpSpPr/>
        <p:nvPr/>
      </p:nvGrpSpPr>
      <p:grpSpPr>
        <a:xfrm>
          <a:off x="0" y="0"/>
          <a:ext cx="0" cy="0"/>
          <a:chOff x="0" y="0"/>
          <a:chExt cx="0" cy="0"/>
        </a:xfrm>
      </p:grpSpPr>
      <p:sp>
        <p:nvSpPr>
          <p:cNvPr id="473" name="Google Shape;473;gee2322c6bf_0_5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74" name="Google Shape;474;gee2322c6bf_0_55"/>
          <p:cNvSpPr txBox="1"/>
          <p:nvPr/>
        </p:nvSpPr>
        <p:spPr>
          <a:xfrm>
            <a:off x="2611550" y="506475"/>
            <a:ext cx="4568400" cy="2447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100" u="none" cap="none" strike="noStrike">
                <a:solidFill>
                  <a:srgbClr val="004993"/>
                </a:solidFill>
                <a:latin typeface="Open Sans"/>
                <a:ea typeface="Open Sans"/>
                <a:cs typeface="Open Sans"/>
                <a:sym typeface="Open Sans"/>
              </a:rPr>
              <a:t>Supportano lo sviluppo professionale dei docenti</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100" u="none" cap="none" strike="noStrike">
                <a:solidFill>
                  <a:schemeClr val="lt1"/>
                </a:solidFill>
                <a:latin typeface="Open Sans"/>
                <a:ea typeface="Open Sans"/>
                <a:cs typeface="Open Sans"/>
                <a:sym typeface="Open Sans"/>
              </a:rPr>
              <a:t>Un utilizzo avanzato delle OER favorisce l'apprendimento tra pari a livello interistituzionale e una miglior qualità dei materiali didattici.</a:t>
            </a:r>
            <a:endParaRPr b="0" i="0" sz="2100" u="none" cap="none" strike="noStrike">
              <a:solidFill>
                <a:schemeClr val="lt1"/>
              </a:solidFill>
              <a:latin typeface="Open Sans"/>
              <a:ea typeface="Open Sans"/>
              <a:cs typeface="Open Sans"/>
              <a:sym typeface="Open Sans"/>
            </a:endParaRPr>
          </a:p>
        </p:txBody>
      </p:sp>
      <p:sp>
        <p:nvSpPr>
          <p:cNvPr id="475" name="Google Shape;475;gee2322c6bf_0_5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76" name="Google Shape;476;gee2322c6bf_0_5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77" name="Google Shape;477;gee2322c6bf_0_5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78" name="Google Shape;478;gee2322c6bf_0_5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9" name="Google Shape;479;gee2322c6bf_0_55"/>
          <p:cNvSpPr txBox="1"/>
          <p:nvPr/>
        </p:nvSpPr>
        <p:spPr>
          <a:xfrm>
            <a:off x="0" y="1060525"/>
            <a:ext cx="276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le </a:t>
            </a:r>
            <a:r>
              <a:rPr b="1" lang="en" sz="2300">
                <a:solidFill>
                  <a:srgbClr val="45BEDF"/>
                </a:solidFill>
                <a:latin typeface="Open Sans"/>
                <a:ea typeface="Open Sans"/>
                <a:cs typeface="Open Sans"/>
                <a:sym typeface="Open Sans"/>
              </a:rPr>
              <a:t>istituzioni</a:t>
            </a:r>
            <a:endParaRPr b="1" i="0" sz="23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88" name="Shape 88"/>
        <p:cNvGrpSpPr/>
        <p:nvPr/>
      </p:nvGrpSpPr>
      <p:grpSpPr>
        <a:xfrm>
          <a:off x="0" y="0"/>
          <a:ext cx="0" cy="0"/>
          <a:chOff x="0" y="0"/>
          <a:chExt cx="0" cy="0"/>
        </a:xfrm>
      </p:grpSpPr>
      <p:sp>
        <p:nvSpPr>
          <p:cNvPr id="89" name="Google Shape;89;gf89bd3b56d_3_13"/>
          <p:cNvSpPr txBox="1"/>
          <p:nvPr/>
        </p:nvSpPr>
        <p:spPr>
          <a:xfrm>
            <a:off x="3241950" y="939775"/>
            <a:ext cx="3071700" cy="11970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1100"/>
              <a:buFont typeface="Arial"/>
              <a:buNone/>
            </a:pPr>
            <a:r>
              <a:rPr b="1" i="0" lang="en" sz="3400" u="none" cap="none" strike="noStrike">
                <a:solidFill>
                  <a:srgbClr val="004993"/>
                </a:solidFill>
                <a:latin typeface="Open Sans"/>
                <a:ea typeface="Open Sans"/>
                <a:cs typeface="Open Sans"/>
                <a:sym typeface="Open Sans"/>
              </a:rPr>
              <a:t>Che cosa sono le OER? </a:t>
            </a:r>
            <a:endParaRPr b="1" i="0" sz="3700" u="none" cap="none" strike="noStrike">
              <a:solidFill>
                <a:srgbClr val="004993"/>
              </a:solidFill>
              <a:latin typeface="Open Sans"/>
              <a:ea typeface="Open Sans"/>
              <a:cs typeface="Open Sans"/>
              <a:sym typeface="Open Sans"/>
            </a:endParaRPr>
          </a:p>
        </p:txBody>
      </p:sp>
      <p:sp>
        <p:nvSpPr>
          <p:cNvPr id="90" name="Google Shape;90;gf89bd3b56d_3_1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91" name="Google Shape;91;gf89bd3b56d_3_13"/>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92" name="Google Shape;92;gf89bd3b56d_3_13"/>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93" name="Google Shape;93;gf89bd3b56d_3_1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94" name="Google Shape;94;gf89bd3b56d_3_13"/>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83" name="Shape 483"/>
        <p:cNvGrpSpPr/>
        <p:nvPr/>
      </p:nvGrpSpPr>
      <p:grpSpPr>
        <a:xfrm>
          <a:off x="0" y="0"/>
          <a:ext cx="0" cy="0"/>
          <a:chOff x="0" y="0"/>
          <a:chExt cx="0" cy="0"/>
        </a:xfrm>
      </p:grpSpPr>
      <p:sp>
        <p:nvSpPr>
          <p:cNvPr id="484" name="Google Shape;484;gee2322c6bf_0_6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85" name="Google Shape;485;gee2322c6bf_0_66"/>
          <p:cNvSpPr txBox="1"/>
          <p:nvPr/>
        </p:nvSpPr>
        <p:spPr>
          <a:xfrm>
            <a:off x="2609700" y="385800"/>
            <a:ext cx="4878900" cy="2447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100" u="none" cap="none" strike="noStrike">
                <a:solidFill>
                  <a:srgbClr val="004993"/>
                </a:solidFill>
                <a:latin typeface="Open Sans"/>
                <a:ea typeface="Open Sans"/>
                <a:cs typeface="Open Sans"/>
                <a:sym typeface="Open Sans"/>
              </a:rPr>
              <a:t>Permettono di sfruttare al massimo gli investimenti pubblici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100" u="none" cap="none" strike="noStrike">
                <a:solidFill>
                  <a:schemeClr val="lt1"/>
                </a:solidFill>
                <a:latin typeface="Open Sans"/>
                <a:ea typeface="Open Sans"/>
                <a:cs typeface="Open Sans"/>
                <a:sym typeface="Open Sans"/>
              </a:rPr>
              <a:t>Le risorse che derivano da fondi pubblici sono utilizzate per creare conoscenza pubblica e condivisa in modo trasversale tra molteplici istituzioni, riducendo costi aggiuntivi.</a:t>
            </a:r>
            <a:endParaRPr b="0" i="0" sz="2100" u="none" cap="none" strike="noStrike">
              <a:solidFill>
                <a:schemeClr val="lt1"/>
              </a:solidFill>
              <a:latin typeface="Open Sans"/>
              <a:ea typeface="Open Sans"/>
              <a:cs typeface="Open Sans"/>
              <a:sym typeface="Open Sans"/>
            </a:endParaRPr>
          </a:p>
        </p:txBody>
      </p:sp>
      <p:sp>
        <p:nvSpPr>
          <p:cNvPr id="486" name="Google Shape;486;gee2322c6bf_0_6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87" name="Google Shape;487;gee2322c6bf_0_6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88" name="Google Shape;488;gee2322c6bf_0_6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89" name="Google Shape;489;gee2322c6bf_0_6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0" name="Google Shape;490;gee2322c6bf_0_66"/>
          <p:cNvSpPr txBox="1"/>
          <p:nvPr/>
        </p:nvSpPr>
        <p:spPr>
          <a:xfrm>
            <a:off x="0" y="1060525"/>
            <a:ext cx="276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le </a:t>
            </a:r>
            <a:r>
              <a:rPr b="1" lang="en" sz="2300">
                <a:solidFill>
                  <a:srgbClr val="45BEDF"/>
                </a:solidFill>
                <a:latin typeface="Open Sans"/>
                <a:ea typeface="Open Sans"/>
                <a:cs typeface="Open Sans"/>
                <a:sym typeface="Open Sans"/>
              </a:rPr>
              <a:t>istituzioni</a:t>
            </a:r>
            <a:endParaRPr b="1" i="0" sz="23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94" name="Shape 494"/>
        <p:cNvGrpSpPr/>
        <p:nvPr/>
      </p:nvGrpSpPr>
      <p:grpSpPr>
        <a:xfrm>
          <a:off x="0" y="0"/>
          <a:ext cx="0" cy="0"/>
          <a:chOff x="0" y="0"/>
          <a:chExt cx="0" cy="0"/>
        </a:xfrm>
      </p:grpSpPr>
      <p:sp>
        <p:nvSpPr>
          <p:cNvPr id="495" name="Google Shape;495;gee2322c6bf_0_7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96" name="Google Shape;496;gee2322c6bf_0_77"/>
          <p:cNvSpPr txBox="1"/>
          <p:nvPr/>
        </p:nvSpPr>
        <p:spPr>
          <a:xfrm>
            <a:off x="2706450" y="686750"/>
            <a:ext cx="4685700" cy="1800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100" u="none" cap="none" strike="noStrike">
                <a:solidFill>
                  <a:srgbClr val="004993"/>
                </a:solidFill>
                <a:latin typeface="Open Sans"/>
                <a:ea typeface="Open Sans"/>
                <a:cs typeface="Open Sans"/>
                <a:sym typeface="Open Sans"/>
              </a:rPr>
              <a:t>Supportano l'autopromozione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100" u="none" cap="none" strike="noStrike">
                <a:solidFill>
                  <a:schemeClr val="lt1"/>
                </a:solidFill>
                <a:latin typeface="Open Sans"/>
                <a:ea typeface="Open Sans"/>
                <a:cs typeface="Open Sans"/>
                <a:sym typeface="Open Sans"/>
              </a:rPr>
              <a:t>L'immagine pubblica dell'istituzione può ampiamente beneficiare dalla condivisione e dal riuso delle sue OER.</a:t>
            </a:r>
            <a:endParaRPr b="0" i="0" sz="2100" u="none" cap="none" strike="noStrike">
              <a:solidFill>
                <a:schemeClr val="lt1"/>
              </a:solidFill>
              <a:latin typeface="Open Sans"/>
              <a:ea typeface="Open Sans"/>
              <a:cs typeface="Open Sans"/>
              <a:sym typeface="Open Sans"/>
            </a:endParaRPr>
          </a:p>
        </p:txBody>
      </p:sp>
      <p:sp>
        <p:nvSpPr>
          <p:cNvPr id="497" name="Google Shape;497;gee2322c6bf_0_7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98" name="Google Shape;498;gee2322c6bf_0_7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99" name="Google Shape;499;gee2322c6bf_0_7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00" name="Google Shape;500;gee2322c6bf_0_7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1" name="Google Shape;501;gee2322c6bf_0_77"/>
          <p:cNvSpPr txBox="1"/>
          <p:nvPr/>
        </p:nvSpPr>
        <p:spPr>
          <a:xfrm>
            <a:off x="0" y="1060525"/>
            <a:ext cx="276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le </a:t>
            </a:r>
            <a:r>
              <a:rPr b="1" lang="en" sz="2300">
                <a:solidFill>
                  <a:srgbClr val="45BEDF"/>
                </a:solidFill>
                <a:latin typeface="Open Sans"/>
                <a:ea typeface="Open Sans"/>
                <a:cs typeface="Open Sans"/>
                <a:sym typeface="Open Sans"/>
              </a:rPr>
              <a:t>istituzioni</a:t>
            </a:r>
            <a:endParaRPr b="1" i="0" sz="23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05" name="Shape 505"/>
        <p:cNvGrpSpPr/>
        <p:nvPr/>
      </p:nvGrpSpPr>
      <p:grpSpPr>
        <a:xfrm>
          <a:off x="0" y="0"/>
          <a:ext cx="0" cy="0"/>
          <a:chOff x="0" y="0"/>
          <a:chExt cx="0" cy="0"/>
        </a:xfrm>
      </p:grpSpPr>
      <p:sp>
        <p:nvSpPr>
          <p:cNvPr id="506" name="Google Shape;506;gee2322c6bf_0_8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07" name="Google Shape;507;gee2322c6bf_0_88"/>
          <p:cNvSpPr txBox="1"/>
          <p:nvPr/>
        </p:nvSpPr>
        <p:spPr>
          <a:xfrm>
            <a:off x="2689200" y="312825"/>
            <a:ext cx="45684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100" u="none" cap="none" strike="noStrike">
                <a:solidFill>
                  <a:srgbClr val="004993"/>
                </a:solidFill>
                <a:latin typeface="Open Sans"/>
                <a:ea typeface="Open Sans"/>
                <a:cs typeface="Open Sans"/>
                <a:sym typeface="Open Sans"/>
              </a:rPr>
              <a:t>Supportano la collaborazione internazionale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100" u="none" cap="none" strike="noStrike">
                <a:solidFill>
                  <a:schemeClr val="lt1"/>
                </a:solidFill>
                <a:latin typeface="Open Sans"/>
                <a:ea typeface="Open Sans"/>
                <a:cs typeface="Open Sans"/>
                <a:sym typeface="Open Sans"/>
              </a:rPr>
              <a:t>Lavorare con le OER aumenta la visibilità dell'istituzione, migliorandone la reputazione a livello internazionale attraverso le collaborazioni attive con altre istituzioni a livello globale.</a:t>
            </a:r>
            <a:endParaRPr b="0" i="0" sz="2100" u="none" cap="none" strike="noStrike">
              <a:solidFill>
                <a:schemeClr val="lt1"/>
              </a:solidFill>
              <a:latin typeface="Open Sans"/>
              <a:ea typeface="Open Sans"/>
              <a:cs typeface="Open Sans"/>
              <a:sym typeface="Open Sans"/>
            </a:endParaRPr>
          </a:p>
        </p:txBody>
      </p:sp>
      <p:sp>
        <p:nvSpPr>
          <p:cNvPr id="508" name="Google Shape;508;gee2322c6bf_0_8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09" name="Google Shape;509;gee2322c6bf_0_8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10" name="Google Shape;510;gee2322c6bf_0_8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11" name="Google Shape;511;gee2322c6bf_0_8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2" name="Google Shape;512;gee2322c6bf_0_88"/>
          <p:cNvSpPr txBox="1"/>
          <p:nvPr/>
        </p:nvSpPr>
        <p:spPr>
          <a:xfrm>
            <a:off x="0" y="1060525"/>
            <a:ext cx="276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le </a:t>
            </a:r>
            <a:r>
              <a:rPr b="1" lang="en" sz="2300">
                <a:solidFill>
                  <a:srgbClr val="45BEDF"/>
                </a:solidFill>
                <a:latin typeface="Open Sans"/>
                <a:ea typeface="Open Sans"/>
                <a:cs typeface="Open Sans"/>
                <a:sym typeface="Open Sans"/>
              </a:rPr>
              <a:t>istituzioni</a:t>
            </a:r>
            <a:endParaRPr b="1" i="0" sz="23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16" name="Shape 516"/>
        <p:cNvGrpSpPr/>
        <p:nvPr/>
      </p:nvGrpSpPr>
      <p:grpSpPr>
        <a:xfrm>
          <a:off x="0" y="0"/>
          <a:ext cx="0" cy="0"/>
          <a:chOff x="0" y="0"/>
          <a:chExt cx="0" cy="0"/>
        </a:xfrm>
      </p:grpSpPr>
      <p:sp>
        <p:nvSpPr>
          <p:cNvPr id="517" name="Google Shape;517;gedaf2065a5_1_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18" name="Google Shape;518;gedaf2065a5_1_22"/>
          <p:cNvSpPr txBox="1"/>
          <p:nvPr/>
        </p:nvSpPr>
        <p:spPr>
          <a:xfrm>
            <a:off x="2663325" y="389700"/>
            <a:ext cx="4672800" cy="2816125"/>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100" u="none" cap="none" strike="noStrike">
                <a:solidFill>
                  <a:srgbClr val="004993"/>
                </a:solidFill>
                <a:latin typeface="Open Sans"/>
                <a:ea typeface="Open Sans"/>
                <a:cs typeface="Open Sans"/>
                <a:sym typeface="Open Sans"/>
              </a:rPr>
              <a:t>Facilitano il recruiting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100" u="none" cap="none" strike="noStrike">
                <a:solidFill>
                  <a:schemeClr val="lt1"/>
                </a:solidFill>
                <a:latin typeface="Open Sans"/>
                <a:ea typeface="Open Sans"/>
                <a:cs typeface="Open Sans"/>
                <a:sym typeface="Open Sans"/>
              </a:rPr>
              <a:t>L'uso delle OER aumenta la partecipazione nella higher education favorendo l'accesso degli studenti non tradizionali, i quali fanno scelte in base alla qualità dei materiali didattici messi a disposizione.</a:t>
            </a:r>
            <a:r>
              <a:rPr b="0" i="0" lang="en" sz="2400" u="none" cap="none" strike="noStrike">
                <a:solidFill>
                  <a:schemeClr val="lt1"/>
                </a:solidFill>
                <a:latin typeface="Open Sans"/>
                <a:ea typeface="Open Sans"/>
                <a:cs typeface="Open Sans"/>
                <a:sym typeface="Open Sans"/>
              </a:rPr>
              <a:t> </a:t>
            </a:r>
            <a:endParaRPr b="0" i="0" sz="2400" u="none" cap="none" strike="noStrike">
              <a:solidFill>
                <a:schemeClr val="lt1"/>
              </a:solidFill>
              <a:latin typeface="Open Sans"/>
              <a:ea typeface="Open Sans"/>
              <a:cs typeface="Open Sans"/>
              <a:sym typeface="Open Sans"/>
            </a:endParaRPr>
          </a:p>
        </p:txBody>
      </p:sp>
      <p:sp>
        <p:nvSpPr>
          <p:cNvPr id="519" name="Google Shape;519;gedaf2065a5_1_2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20" name="Google Shape;520;gedaf2065a5_1_2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21" name="Google Shape;521;gedaf2065a5_1_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22" name="Google Shape;522;gedaf2065a5_1_2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3" name="Google Shape;523;gedaf2065a5_1_22"/>
          <p:cNvSpPr txBox="1"/>
          <p:nvPr/>
        </p:nvSpPr>
        <p:spPr>
          <a:xfrm>
            <a:off x="0" y="1060525"/>
            <a:ext cx="276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le </a:t>
            </a:r>
            <a:r>
              <a:rPr b="1" lang="en" sz="2300">
                <a:solidFill>
                  <a:srgbClr val="45BEDF"/>
                </a:solidFill>
                <a:latin typeface="Open Sans"/>
                <a:ea typeface="Open Sans"/>
                <a:cs typeface="Open Sans"/>
                <a:sym typeface="Open Sans"/>
              </a:rPr>
              <a:t>istituzioni</a:t>
            </a:r>
            <a:endParaRPr b="1" i="0" sz="23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27" name="Shape 527"/>
        <p:cNvGrpSpPr/>
        <p:nvPr/>
      </p:nvGrpSpPr>
      <p:grpSpPr>
        <a:xfrm>
          <a:off x="0" y="0"/>
          <a:ext cx="0" cy="0"/>
          <a:chOff x="0" y="0"/>
          <a:chExt cx="0" cy="0"/>
        </a:xfrm>
      </p:grpSpPr>
      <p:sp>
        <p:nvSpPr>
          <p:cNvPr id="528" name="Google Shape;528;gedaf2065a5_1_3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29" name="Google Shape;529;gedaf2065a5_1_32"/>
          <p:cNvSpPr txBox="1"/>
          <p:nvPr/>
        </p:nvSpPr>
        <p:spPr>
          <a:xfrm>
            <a:off x="2591050" y="692651"/>
            <a:ext cx="4568400" cy="2123628"/>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100" u="none" cap="none" strike="noStrike">
                <a:solidFill>
                  <a:srgbClr val="004993"/>
                </a:solidFill>
                <a:latin typeface="Open Sans"/>
                <a:ea typeface="Open Sans"/>
                <a:cs typeface="Open Sans"/>
                <a:sym typeface="Open Sans"/>
              </a:rPr>
              <a:t>Aumentano la possibilità di fidelizzare gli alumni</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100" u="none" cap="none" strike="noStrike">
                <a:solidFill>
                  <a:schemeClr val="lt1"/>
                </a:solidFill>
                <a:latin typeface="Open Sans"/>
                <a:ea typeface="Open Sans"/>
                <a:cs typeface="Open Sans"/>
                <a:sym typeface="Open Sans"/>
              </a:rPr>
              <a:t>Offrire OER di qualità agli ex alunni consente all'istituzione di mantenere un contatto attivo con loro. </a:t>
            </a:r>
            <a:endParaRPr b="0" i="0" sz="2100" u="none" cap="none" strike="noStrike">
              <a:solidFill>
                <a:schemeClr val="lt1"/>
              </a:solidFill>
              <a:latin typeface="Open Sans"/>
              <a:ea typeface="Open Sans"/>
              <a:cs typeface="Open Sans"/>
              <a:sym typeface="Open Sans"/>
            </a:endParaRPr>
          </a:p>
        </p:txBody>
      </p:sp>
      <p:sp>
        <p:nvSpPr>
          <p:cNvPr id="530" name="Google Shape;530;gedaf2065a5_1_3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31" name="Google Shape;531;gedaf2065a5_1_3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32" name="Google Shape;532;gedaf2065a5_1_3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33" name="Google Shape;533;gedaf2065a5_1_3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4" name="Google Shape;534;gedaf2065a5_1_32"/>
          <p:cNvSpPr txBox="1"/>
          <p:nvPr/>
        </p:nvSpPr>
        <p:spPr>
          <a:xfrm>
            <a:off x="0" y="1060525"/>
            <a:ext cx="276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le </a:t>
            </a:r>
            <a:r>
              <a:rPr b="1" lang="en" sz="2300">
                <a:solidFill>
                  <a:srgbClr val="45BEDF"/>
                </a:solidFill>
                <a:latin typeface="Open Sans"/>
                <a:ea typeface="Open Sans"/>
                <a:cs typeface="Open Sans"/>
                <a:sym typeface="Open Sans"/>
              </a:rPr>
              <a:t>istituzioni</a:t>
            </a:r>
            <a:endParaRPr b="1" i="0" sz="23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8" name="Shape 538"/>
        <p:cNvGrpSpPr/>
        <p:nvPr/>
      </p:nvGrpSpPr>
      <p:grpSpPr>
        <a:xfrm>
          <a:off x="0" y="0"/>
          <a:ext cx="0" cy="0"/>
          <a:chOff x="0" y="0"/>
          <a:chExt cx="0" cy="0"/>
        </a:xfrm>
      </p:grpSpPr>
      <p:sp>
        <p:nvSpPr>
          <p:cNvPr id="539" name="Google Shape;539;gee2322c6bf_0_9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40" name="Google Shape;540;gee2322c6bf_0_99"/>
          <p:cNvSpPr txBox="1"/>
          <p:nvPr/>
        </p:nvSpPr>
        <p:spPr>
          <a:xfrm>
            <a:off x="2611550" y="635875"/>
            <a:ext cx="4568400" cy="2232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100" u="none" cap="none" strike="noStrike">
                <a:solidFill>
                  <a:srgbClr val="004993"/>
                </a:solidFill>
                <a:latin typeface="Open Sans"/>
                <a:ea typeface="Open Sans"/>
                <a:cs typeface="Open Sans"/>
                <a:sym typeface="Open Sans"/>
              </a:rPr>
              <a:t>Sbloccano informazioni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100" u="none" cap="none" strike="noStrike">
                <a:solidFill>
                  <a:srgbClr val="004993"/>
                </a:solidFill>
                <a:latin typeface="Open Sans"/>
                <a:ea typeface="Open Sans"/>
                <a:cs typeface="Open Sans"/>
                <a:sym typeface="Open Sans"/>
              </a:rPr>
              <a:t>La conoscenza può essere condivisa in modo esteso sbloccando delle risorse educative attraverso le licenze, per chiunque sia interessato. </a:t>
            </a:r>
            <a:r>
              <a:rPr b="0" i="0" lang="en" sz="2800" u="none" cap="none" strike="noStrike">
                <a:solidFill>
                  <a:srgbClr val="004993"/>
                </a:solidFill>
                <a:latin typeface="Open Sans"/>
                <a:ea typeface="Open Sans"/>
                <a:cs typeface="Open Sans"/>
                <a:sym typeface="Open Sans"/>
              </a:rPr>
              <a:t> </a:t>
            </a:r>
            <a:endParaRPr b="0" i="0" sz="2000" u="none" cap="none" strike="noStrike">
              <a:solidFill>
                <a:srgbClr val="000000"/>
              </a:solidFill>
              <a:latin typeface="Open Sans"/>
              <a:ea typeface="Open Sans"/>
              <a:cs typeface="Open Sans"/>
              <a:sym typeface="Open Sans"/>
            </a:endParaRPr>
          </a:p>
        </p:txBody>
      </p:sp>
      <p:sp>
        <p:nvSpPr>
          <p:cNvPr id="541" name="Google Shape;541;gee2322c6bf_0_9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42" name="Google Shape;542;gee2322c6bf_0_9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43" name="Google Shape;543;gee2322c6bf_0_9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44" name="Google Shape;544;gee2322c6bf_0_9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5" name="Google Shape;545;gee2322c6bf_0_99"/>
          <p:cNvSpPr txBox="1"/>
          <p:nvPr/>
        </p:nvSpPr>
        <p:spPr>
          <a:xfrm>
            <a:off x="0" y="1060525"/>
            <a:ext cx="27210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a:t>
            </a:r>
            <a:endParaRPr b="1" sz="23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tutti</a:t>
            </a:r>
            <a:endParaRPr b="1" i="0" sz="23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49" name="Shape 549"/>
        <p:cNvGrpSpPr/>
        <p:nvPr/>
      </p:nvGrpSpPr>
      <p:grpSpPr>
        <a:xfrm>
          <a:off x="0" y="0"/>
          <a:ext cx="0" cy="0"/>
          <a:chOff x="0" y="0"/>
          <a:chExt cx="0" cy="0"/>
        </a:xfrm>
      </p:grpSpPr>
      <p:sp>
        <p:nvSpPr>
          <p:cNvPr id="550" name="Google Shape;550;gee2322c6bf_0_1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51" name="Google Shape;551;gee2322c6bf_0_110"/>
          <p:cNvSpPr txBox="1"/>
          <p:nvPr/>
        </p:nvSpPr>
        <p:spPr>
          <a:xfrm>
            <a:off x="2591050" y="796728"/>
            <a:ext cx="4568400" cy="1800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100" u="none" cap="none" strike="noStrike">
                <a:solidFill>
                  <a:srgbClr val="004993"/>
                </a:solidFill>
                <a:latin typeface="Open Sans"/>
                <a:ea typeface="Open Sans"/>
                <a:cs typeface="Open Sans"/>
                <a:sym typeface="Open Sans"/>
              </a:rPr>
              <a:t>Trasferiscono conoscenze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100" u="none" cap="none" strike="noStrike">
                <a:solidFill>
                  <a:srgbClr val="004993"/>
                </a:solidFill>
                <a:latin typeface="Open Sans"/>
                <a:ea typeface="Open Sans"/>
                <a:cs typeface="Open Sans"/>
                <a:sym typeface="Open Sans"/>
              </a:rPr>
              <a:t>Le risorse educative create con soldi pubblici sono a disposizione del pubblico, in modo riusabile e condivisibile.</a:t>
            </a:r>
            <a:endParaRPr b="0" i="0" sz="2100" u="none" cap="none" strike="noStrike">
              <a:solidFill>
                <a:srgbClr val="000000"/>
              </a:solidFill>
              <a:latin typeface="Open Sans"/>
              <a:ea typeface="Open Sans"/>
              <a:cs typeface="Open Sans"/>
              <a:sym typeface="Open Sans"/>
            </a:endParaRPr>
          </a:p>
        </p:txBody>
      </p:sp>
      <p:sp>
        <p:nvSpPr>
          <p:cNvPr id="552" name="Google Shape;552;gee2322c6bf_0_11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53" name="Google Shape;553;gee2322c6bf_0_11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54" name="Google Shape;554;gee2322c6bf_0_11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55" name="Google Shape;555;gee2322c6bf_0_11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6" name="Google Shape;556;gee2322c6bf_0_110"/>
          <p:cNvSpPr txBox="1"/>
          <p:nvPr/>
        </p:nvSpPr>
        <p:spPr>
          <a:xfrm>
            <a:off x="0" y="1060525"/>
            <a:ext cx="27210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a:t>
            </a:r>
            <a:endParaRPr b="1" sz="23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tutti</a:t>
            </a:r>
            <a:endParaRPr b="1" i="0" sz="23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60" name="Shape 560"/>
        <p:cNvGrpSpPr/>
        <p:nvPr/>
      </p:nvGrpSpPr>
      <p:grpSpPr>
        <a:xfrm>
          <a:off x="0" y="0"/>
          <a:ext cx="0" cy="0"/>
          <a:chOff x="0" y="0"/>
          <a:chExt cx="0" cy="0"/>
        </a:xfrm>
      </p:grpSpPr>
      <p:sp>
        <p:nvSpPr>
          <p:cNvPr id="561" name="Google Shape;561;gee2322c6bf_0_12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62" name="Google Shape;562;gee2322c6bf_0_121"/>
          <p:cNvSpPr txBox="1"/>
          <p:nvPr/>
        </p:nvSpPr>
        <p:spPr>
          <a:xfrm>
            <a:off x="2677015" y="495625"/>
            <a:ext cx="4582800" cy="2447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100" u="none" cap="none" strike="noStrike">
                <a:solidFill>
                  <a:srgbClr val="004993"/>
                </a:solidFill>
                <a:latin typeface="Open Sans"/>
                <a:ea typeface="Open Sans"/>
                <a:cs typeface="Open Sans"/>
                <a:sym typeface="Open Sans"/>
              </a:rPr>
              <a:t>Rendono l'apprendimento continuo per la vita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100" u="none" cap="none" strike="noStrike">
                <a:solidFill>
                  <a:srgbClr val="004993"/>
                </a:solidFill>
                <a:latin typeface="Open Sans"/>
                <a:ea typeface="Open Sans"/>
                <a:cs typeface="Open Sans"/>
                <a:sym typeface="Open Sans"/>
              </a:rPr>
              <a:t>Essere aggiornati e apprendere in modo continuo sono a portata di tutti, con opportunità open che chiudono il gap tra formale, informale e non formale.</a:t>
            </a:r>
            <a:endParaRPr b="0" i="0" sz="2100" u="none" cap="none" strike="noStrike">
              <a:solidFill>
                <a:srgbClr val="000000"/>
              </a:solidFill>
              <a:latin typeface="Open Sans"/>
              <a:ea typeface="Open Sans"/>
              <a:cs typeface="Open Sans"/>
              <a:sym typeface="Open Sans"/>
            </a:endParaRPr>
          </a:p>
        </p:txBody>
      </p:sp>
      <p:sp>
        <p:nvSpPr>
          <p:cNvPr id="563" name="Google Shape;563;gee2322c6bf_0_12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64" name="Google Shape;564;gee2322c6bf_0_12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65" name="Google Shape;565;gee2322c6bf_0_12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66" name="Google Shape;566;gee2322c6bf_0_12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7" name="Google Shape;567;gee2322c6bf_0_121"/>
          <p:cNvSpPr txBox="1"/>
          <p:nvPr/>
        </p:nvSpPr>
        <p:spPr>
          <a:xfrm>
            <a:off x="0" y="1060525"/>
            <a:ext cx="27210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a:t>
            </a:r>
            <a:endParaRPr b="1" sz="23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tutti</a:t>
            </a:r>
            <a:endParaRPr b="1" i="0" sz="23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1" name="Shape 571"/>
        <p:cNvGrpSpPr/>
        <p:nvPr/>
      </p:nvGrpSpPr>
      <p:grpSpPr>
        <a:xfrm>
          <a:off x="0" y="0"/>
          <a:ext cx="0" cy="0"/>
          <a:chOff x="0" y="0"/>
          <a:chExt cx="0" cy="0"/>
        </a:xfrm>
      </p:grpSpPr>
      <p:sp>
        <p:nvSpPr>
          <p:cNvPr id="572" name="Google Shape;572;gee2322c6bf_0_13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73" name="Google Shape;573;gee2322c6bf_0_132"/>
          <p:cNvSpPr txBox="1"/>
          <p:nvPr/>
        </p:nvSpPr>
        <p:spPr>
          <a:xfrm>
            <a:off x="2591050" y="746600"/>
            <a:ext cx="4362000" cy="1800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100" u="none" cap="none" strike="noStrike">
                <a:solidFill>
                  <a:srgbClr val="004993"/>
                </a:solidFill>
                <a:latin typeface="Open Sans"/>
                <a:ea typeface="Open Sans"/>
                <a:cs typeface="Open Sans"/>
                <a:sym typeface="Open Sans"/>
              </a:rPr>
              <a:t>Favoriscono l'uguaglianza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100" u="none" cap="none" strike="noStrike">
                <a:solidFill>
                  <a:srgbClr val="004993"/>
                </a:solidFill>
                <a:latin typeface="Open Sans"/>
                <a:ea typeface="Open Sans"/>
                <a:cs typeface="Open Sans"/>
                <a:sym typeface="Open Sans"/>
              </a:rPr>
              <a:t>Le risorse online gratuite rendono più semplice offrire contenuti a chiunque, al di là del loro status sociale ed economico.</a:t>
            </a:r>
            <a:endParaRPr b="0" i="0" sz="2100" u="none" cap="none" strike="noStrike">
              <a:solidFill>
                <a:srgbClr val="000000"/>
              </a:solidFill>
              <a:latin typeface="Open Sans"/>
              <a:ea typeface="Open Sans"/>
              <a:cs typeface="Open Sans"/>
              <a:sym typeface="Open Sans"/>
            </a:endParaRPr>
          </a:p>
        </p:txBody>
      </p:sp>
      <p:sp>
        <p:nvSpPr>
          <p:cNvPr id="574" name="Google Shape;574;gee2322c6bf_0_13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75" name="Google Shape;575;gee2322c6bf_0_13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76" name="Google Shape;576;gee2322c6bf_0_13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77" name="Google Shape;577;gee2322c6bf_0_13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8" name="Google Shape;578;gee2322c6bf_0_132"/>
          <p:cNvSpPr txBox="1"/>
          <p:nvPr/>
        </p:nvSpPr>
        <p:spPr>
          <a:xfrm>
            <a:off x="0" y="1060525"/>
            <a:ext cx="27210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a:t>
            </a:r>
            <a:endParaRPr b="1" sz="23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tutti</a:t>
            </a:r>
            <a:endParaRPr b="1" i="0" sz="23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82" name="Shape 582"/>
        <p:cNvGrpSpPr/>
        <p:nvPr/>
      </p:nvGrpSpPr>
      <p:grpSpPr>
        <a:xfrm>
          <a:off x="0" y="0"/>
          <a:ext cx="0" cy="0"/>
          <a:chOff x="0" y="0"/>
          <a:chExt cx="0" cy="0"/>
        </a:xfrm>
      </p:grpSpPr>
      <p:sp>
        <p:nvSpPr>
          <p:cNvPr id="583" name="Google Shape;583;gee2322c6bf_0_14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84" name="Google Shape;584;gee2322c6bf_0_143"/>
          <p:cNvSpPr txBox="1"/>
          <p:nvPr/>
        </p:nvSpPr>
        <p:spPr>
          <a:xfrm>
            <a:off x="2708956" y="636413"/>
            <a:ext cx="4351800" cy="244679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100" u="none" cap="none" strike="noStrike">
                <a:solidFill>
                  <a:srgbClr val="004993"/>
                </a:solidFill>
                <a:latin typeface="Open Sans"/>
                <a:ea typeface="Open Sans"/>
                <a:cs typeface="Open Sans"/>
                <a:sym typeface="Open Sans"/>
              </a:rPr>
              <a:t>Promuovono la diversità e l'inclusione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100" u="none" cap="none" strike="noStrike">
                <a:solidFill>
                  <a:srgbClr val="004993"/>
                </a:solidFill>
                <a:latin typeface="Open Sans"/>
                <a:ea typeface="Open Sans"/>
                <a:cs typeface="Open Sans"/>
                <a:sym typeface="Open Sans"/>
              </a:rPr>
              <a:t>Le OER, condivise e accessibili via Internet, sono un ottimo strumento per scoprire e familiarizzare con diversi punti di vista.</a:t>
            </a:r>
            <a:endParaRPr b="0" i="0" sz="2100" u="none" cap="none" strike="noStrike">
              <a:solidFill>
                <a:srgbClr val="000000"/>
              </a:solidFill>
              <a:latin typeface="Open Sans"/>
              <a:ea typeface="Open Sans"/>
              <a:cs typeface="Open Sans"/>
              <a:sym typeface="Open Sans"/>
            </a:endParaRPr>
          </a:p>
        </p:txBody>
      </p:sp>
      <p:sp>
        <p:nvSpPr>
          <p:cNvPr id="585" name="Google Shape;585;gee2322c6bf_0_14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86" name="Google Shape;586;gee2322c6bf_0_14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87" name="Google Shape;587;gee2322c6bf_0_14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88" name="Google Shape;588;gee2322c6bf_0_14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9" name="Google Shape;589;gee2322c6bf_0_143"/>
          <p:cNvSpPr txBox="1"/>
          <p:nvPr/>
        </p:nvSpPr>
        <p:spPr>
          <a:xfrm>
            <a:off x="0" y="1060525"/>
            <a:ext cx="27210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a:t>
            </a:r>
            <a:endParaRPr b="1" sz="23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tutti</a:t>
            </a:r>
            <a:endParaRPr b="1" i="0" sz="2300" u="none" cap="none" strike="noStrike">
              <a:solidFill>
                <a:srgbClr val="45BEDF"/>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98" name="Shape 98"/>
        <p:cNvGrpSpPr/>
        <p:nvPr/>
      </p:nvGrpSpPr>
      <p:grpSpPr>
        <a:xfrm>
          <a:off x="0" y="0"/>
          <a:ext cx="0" cy="0"/>
          <a:chOff x="0" y="0"/>
          <a:chExt cx="0" cy="0"/>
        </a:xfrm>
      </p:grpSpPr>
      <p:sp>
        <p:nvSpPr>
          <p:cNvPr id="99" name="Google Shape;99;p2"/>
          <p:cNvSpPr txBox="1"/>
          <p:nvPr/>
        </p:nvSpPr>
        <p:spPr>
          <a:xfrm>
            <a:off x="3247917" y="939784"/>
            <a:ext cx="3999000" cy="1289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Che cosa sono le licenze aperte?</a:t>
            </a:r>
            <a:endParaRPr b="1" i="0" sz="3400" u="none" cap="none" strike="noStrike">
              <a:solidFill>
                <a:srgbClr val="004993"/>
              </a:solidFill>
              <a:latin typeface="Open Sans"/>
              <a:ea typeface="Open Sans"/>
              <a:cs typeface="Open Sans"/>
              <a:sym typeface="Open Sans"/>
            </a:endParaRPr>
          </a:p>
        </p:txBody>
      </p:sp>
      <p:sp>
        <p:nvSpPr>
          <p:cNvPr id="100" name="Google Shape;100;p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01" name="Google Shape;101;p2"/>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02" name="Google Shape;102;p2"/>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103" name="Google Shape;103;p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04" name="Google Shape;104;p2"/>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93" name="Shape 593"/>
        <p:cNvGrpSpPr/>
        <p:nvPr/>
      </p:nvGrpSpPr>
      <p:grpSpPr>
        <a:xfrm>
          <a:off x="0" y="0"/>
          <a:ext cx="0" cy="0"/>
          <a:chOff x="0" y="0"/>
          <a:chExt cx="0" cy="0"/>
        </a:xfrm>
      </p:grpSpPr>
      <p:sp>
        <p:nvSpPr>
          <p:cNvPr id="594" name="Google Shape;594;gee2322c6bf_0_15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95" name="Google Shape;595;gee2322c6bf_0_154"/>
          <p:cNvSpPr txBox="1"/>
          <p:nvPr/>
        </p:nvSpPr>
        <p:spPr>
          <a:xfrm>
            <a:off x="2772200" y="556450"/>
            <a:ext cx="4407900" cy="212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100" u="none" cap="none" strike="noStrike">
                <a:solidFill>
                  <a:srgbClr val="004993"/>
                </a:solidFill>
                <a:latin typeface="Open Sans"/>
                <a:ea typeface="Open Sans"/>
                <a:cs typeface="Open Sans"/>
                <a:sym typeface="Open Sans"/>
              </a:rPr>
              <a:t>Incoraggiano la citizen science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100" u="none" cap="none" strike="noStrike">
                <a:solidFill>
                  <a:srgbClr val="004993"/>
                </a:solidFill>
                <a:latin typeface="Open Sans"/>
                <a:ea typeface="Open Sans"/>
                <a:cs typeface="Open Sans"/>
                <a:sym typeface="Open Sans"/>
              </a:rPr>
              <a:t>La conoscenza può essere creata da chiunque, e l'accessibilità dei materiali rende più semplice per chiunque l'acquisizione di nuove conoscenze.</a:t>
            </a:r>
            <a:endParaRPr b="0" i="0" sz="2100" u="none" cap="none" strike="noStrike">
              <a:solidFill>
                <a:srgbClr val="000000"/>
              </a:solidFill>
              <a:latin typeface="Open Sans"/>
              <a:ea typeface="Open Sans"/>
              <a:cs typeface="Open Sans"/>
              <a:sym typeface="Open Sans"/>
            </a:endParaRPr>
          </a:p>
        </p:txBody>
      </p:sp>
      <p:sp>
        <p:nvSpPr>
          <p:cNvPr id="596" name="Google Shape;596;gee2322c6bf_0_15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97" name="Google Shape;597;gee2322c6bf_0_15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98" name="Google Shape;598;gee2322c6bf_0_15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99" name="Google Shape;599;gee2322c6bf_0_15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0" name="Google Shape;600;gee2322c6bf_0_154"/>
          <p:cNvSpPr txBox="1"/>
          <p:nvPr/>
        </p:nvSpPr>
        <p:spPr>
          <a:xfrm>
            <a:off x="0" y="1060525"/>
            <a:ext cx="27210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a:t>
            </a:r>
            <a:endParaRPr b="1" sz="23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tutti</a:t>
            </a:r>
            <a:endParaRPr b="1" i="0" sz="2300" u="none" cap="none" strike="noStrike">
              <a:solidFill>
                <a:srgbClr val="45BEDF"/>
              </a:solidFill>
              <a:latin typeface="Open Sans"/>
              <a:ea typeface="Open Sans"/>
              <a:cs typeface="Open Sans"/>
              <a:sym typeface="Open Sans"/>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04" name="Shape 604"/>
        <p:cNvGrpSpPr/>
        <p:nvPr/>
      </p:nvGrpSpPr>
      <p:grpSpPr>
        <a:xfrm>
          <a:off x="0" y="0"/>
          <a:ext cx="0" cy="0"/>
          <a:chOff x="0" y="0"/>
          <a:chExt cx="0" cy="0"/>
        </a:xfrm>
      </p:grpSpPr>
      <p:sp>
        <p:nvSpPr>
          <p:cNvPr id="605" name="Google Shape;605;gedaf2065a5_1_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06" name="Google Shape;606;gedaf2065a5_1_10"/>
          <p:cNvSpPr txBox="1"/>
          <p:nvPr/>
        </p:nvSpPr>
        <p:spPr>
          <a:xfrm>
            <a:off x="2599075" y="172375"/>
            <a:ext cx="4775700" cy="3093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100" u="none" cap="none" strike="noStrike">
                <a:solidFill>
                  <a:srgbClr val="004993"/>
                </a:solidFill>
                <a:latin typeface="Open Sans"/>
                <a:ea typeface="Open Sans"/>
                <a:cs typeface="Open Sans"/>
                <a:sym typeface="Open Sans"/>
              </a:rPr>
              <a:t>Aumentano la qualità</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100" u="none" cap="none" strike="noStrike">
                <a:solidFill>
                  <a:srgbClr val="004993"/>
                </a:solidFill>
                <a:latin typeface="Open Sans"/>
                <a:ea typeface="Open Sans"/>
                <a:cs typeface="Open Sans"/>
                <a:sym typeface="Open Sans"/>
              </a:rPr>
              <a:t>Chiunque può contribuire a migliorare la qualità delle OER semplicemente ponendo domande per chiedere chiarimenti; non avere accesso significa non poter porre domande, non avere domande significa non porsi dubbi, non avere dubbi significa non migliorare.</a:t>
            </a:r>
            <a:endParaRPr b="0" i="0" sz="2100" u="none" cap="none" strike="noStrike">
              <a:solidFill>
                <a:srgbClr val="004993"/>
              </a:solidFill>
              <a:latin typeface="Open Sans"/>
              <a:ea typeface="Open Sans"/>
              <a:cs typeface="Open Sans"/>
              <a:sym typeface="Open Sans"/>
            </a:endParaRPr>
          </a:p>
        </p:txBody>
      </p:sp>
      <p:sp>
        <p:nvSpPr>
          <p:cNvPr id="607" name="Google Shape;607;gedaf2065a5_1_1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08" name="Google Shape;608;gedaf2065a5_1_1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609" name="Google Shape;609;gedaf2065a5_1_1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10" name="Google Shape;610;gedaf2065a5_1_1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1" name="Google Shape;611;gedaf2065a5_1_10"/>
          <p:cNvSpPr txBox="1"/>
          <p:nvPr/>
        </p:nvSpPr>
        <p:spPr>
          <a:xfrm>
            <a:off x="0" y="1060525"/>
            <a:ext cx="27210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a:t>
            </a:r>
            <a:endParaRPr b="1" sz="23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tutti</a:t>
            </a:r>
            <a:endParaRPr b="1" i="0" sz="2300" u="none" cap="none" strike="noStrike">
              <a:solidFill>
                <a:srgbClr val="45BEDF"/>
              </a:solidFill>
              <a:latin typeface="Open Sans"/>
              <a:ea typeface="Open Sans"/>
              <a:cs typeface="Open Sans"/>
              <a:sym typeface="Open Sans"/>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15" name="Shape 615"/>
        <p:cNvGrpSpPr/>
        <p:nvPr/>
      </p:nvGrpSpPr>
      <p:grpSpPr>
        <a:xfrm>
          <a:off x="0" y="0"/>
          <a:ext cx="0" cy="0"/>
          <a:chOff x="0" y="0"/>
          <a:chExt cx="0" cy="0"/>
        </a:xfrm>
      </p:grpSpPr>
      <p:sp>
        <p:nvSpPr>
          <p:cNvPr id="616" name="Google Shape;616;gedaf2065a5_1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617" name="Google Shape;617;gedaf2065a5_1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18" name="Google Shape;618;gedaf2065a5_1_0"/>
          <p:cNvSpPr txBox="1"/>
          <p:nvPr/>
        </p:nvSpPr>
        <p:spPr>
          <a:xfrm>
            <a:off x="2759125" y="767125"/>
            <a:ext cx="4512000" cy="215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Espandono i confini</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100" u="none" cap="none" strike="noStrike">
                <a:solidFill>
                  <a:srgbClr val="004993"/>
                </a:solidFill>
                <a:latin typeface="Open Sans"/>
                <a:ea typeface="Open Sans"/>
                <a:cs typeface="Open Sans"/>
                <a:sym typeface="Open Sans"/>
              </a:rPr>
              <a:t>Le OER sono un modo meraviglioso per condividere conoscenze oltre i confini producendo adattamenti che davvero funzionano a livello locale. </a:t>
            </a:r>
            <a:endParaRPr b="0" i="0" sz="2100" u="none" cap="none" strike="noStrike">
              <a:solidFill>
                <a:srgbClr val="004993"/>
              </a:solidFill>
              <a:latin typeface="Open Sans"/>
              <a:ea typeface="Open Sans"/>
              <a:cs typeface="Open Sans"/>
              <a:sym typeface="Open Sans"/>
            </a:endParaRPr>
          </a:p>
        </p:txBody>
      </p:sp>
      <p:sp>
        <p:nvSpPr>
          <p:cNvPr id="619" name="Google Shape;619;gedaf2065a5_1_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20" name="Google Shape;620;gedaf2065a5_1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sp>
        <p:nvSpPr>
          <p:cNvPr id="621" name="Google Shape;621;gedaf2065a5_1_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2" name="Google Shape;622;gedaf2065a5_1_0"/>
          <p:cNvSpPr txBox="1"/>
          <p:nvPr/>
        </p:nvSpPr>
        <p:spPr>
          <a:xfrm>
            <a:off x="0" y="1060525"/>
            <a:ext cx="27210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Benefici dell’educazione aperta per </a:t>
            </a:r>
            <a:endParaRPr b="1" sz="23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chemeClr val="lt1"/>
                </a:solidFill>
                <a:latin typeface="Open Sans"/>
                <a:ea typeface="Open Sans"/>
                <a:cs typeface="Open Sans"/>
                <a:sym typeface="Open Sans"/>
              </a:rPr>
              <a:t>tutti</a:t>
            </a:r>
            <a:endParaRPr b="1" i="0" sz="2300" u="none" cap="none" strike="noStrike">
              <a:solidFill>
                <a:srgbClr val="45BEDF"/>
              </a:solidFill>
              <a:latin typeface="Open Sans"/>
              <a:ea typeface="Open Sans"/>
              <a:cs typeface="Open Sans"/>
              <a:sym typeface="Open Sans"/>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26" name="Shape 626"/>
        <p:cNvGrpSpPr/>
        <p:nvPr/>
      </p:nvGrpSpPr>
      <p:grpSpPr>
        <a:xfrm>
          <a:off x="0" y="0"/>
          <a:ext cx="0" cy="0"/>
          <a:chOff x="0" y="0"/>
          <a:chExt cx="0" cy="0"/>
        </a:xfrm>
      </p:grpSpPr>
      <p:sp>
        <p:nvSpPr>
          <p:cNvPr id="627" name="Google Shape;627;g2e9e9864660_1_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28" name="Google Shape;628;g2e9e9864660_1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29" name="Google Shape;629;g2e9e9864660_1_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30" name="Google Shape;630;g2e9e9864660_1_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31" name="Google Shape;631;g2e9e9864660_1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32" name="Google Shape;632;g2e9e9864660_1_0"/>
          <p:cNvSpPr txBox="1"/>
          <p:nvPr/>
        </p:nvSpPr>
        <p:spPr>
          <a:xfrm>
            <a:off x="2502100" y="131350"/>
            <a:ext cx="5052900" cy="3263100"/>
          </a:xfrm>
          <a:prstGeom prst="rect">
            <a:avLst/>
          </a:prstGeom>
          <a:noFill/>
          <a:ln>
            <a:noFill/>
          </a:ln>
        </p:spPr>
        <p:txBody>
          <a:bodyPr anchorCtr="0" anchor="t" bIns="91425" lIns="91425" spcFirstLastPara="1" rIns="91425" wrap="square" tIns="91425">
            <a:spAutoFit/>
          </a:bodyPr>
          <a:lstStyle/>
          <a:p>
            <a:pPr indent="0" lvl="0" marL="0" rtl="0" algn="l">
              <a:spcBef>
                <a:spcPts val="500"/>
              </a:spcBef>
              <a:spcAft>
                <a:spcPts val="1000"/>
              </a:spcAft>
              <a:buNone/>
            </a:pPr>
            <a:r>
              <a:rPr b="1" lang="en" sz="2000">
                <a:solidFill>
                  <a:srgbClr val="B9E9F6"/>
                </a:solidFill>
                <a:latin typeface="Open Sans"/>
                <a:ea typeface="Open Sans"/>
                <a:cs typeface="Open Sans"/>
                <a:sym typeface="Open Sans"/>
              </a:rPr>
              <a:t>Sostengono lo sviluppo professionale</a:t>
            </a:r>
            <a:r>
              <a:rPr lang="en" sz="2000">
                <a:solidFill>
                  <a:srgbClr val="B9E9F6"/>
                </a:solidFill>
                <a:latin typeface="Open Sans"/>
                <a:ea typeface="Open Sans"/>
                <a:cs typeface="Open Sans"/>
                <a:sym typeface="Open Sans"/>
              </a:rPr>
              <a:t> Impegnarsi a livello della biblioteca, dell'istituzione, a livello nazionale o internazionale nella governance delle OER e della OE può essere un'opportunità di sviluppo professionale e un percorso di crescita al di fuori dei campi di competenza "tradizionali" o più consolidati (ad esempio, creazione delle raccolte, metadati, ecc.).</a:t>
            </a:r>
            <a:endParaRPr sz="2000">
              <a:solidFill>
                <a:srgbClr val="B9E9F6"/>
              </a:solidFill>
              <a:latin typeface="Open Sans"/>
              <a:ea typeface="Open Sans"/>
              <a:cs typeface="Open Sans"/>
              <a:sym typeface="Open Sans"/>
            </a:endParaRPr>
          </a:p>
        </p:txBody>
      </p:sp>
      <p:sp>
        <p:nvSpPr>
          <p:cNvPr id="633" name="Google Shape;633;g2e9e9864660_1_0"/>
          <p:cNvSpPr txBox="1"/>
          <p:nvPr/>
        </p:nvSpPr>
        <p:spPr>
          <a:xfrm>
            <a:off x="0" y="1060525"/>
            <a:ext cx="27210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004993"/>
                </a:solidFill>
                <a:latin typeface="Open Sans"/>
                <a:ea typeface="Open Sans"/>
                <a:cs typeface="Open Sans"/>
                <a:sym typeface="Open Sans"/>
              </a:rPr>
              <a:t>Benefici dell’educazione aperta per i </a:t>
            </a:r>
            <a:endParaRPr b="1" sz="2300">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DE59"/>
                </a:solidFill>
                <a:latin typeface="Open Sans"/>
                <a:ea typeface="Open Sans"/>
                <a:cs typeface="Open Sans"/>
                <a:sym typeface="Open Sans"/>
              </a:rPr>
              <a:t>bibliotecari</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37" name="Shape 637"/>
        <p:cNvGrpSpPr/>
        <p:nvPr/>
      </p:nvGrpSpPr>
      <p:grpSpPr>
        <a:xfrm>
          <a:off x="0" y="0"/>
          <a:ext cx="0" cy="0"/>
          <a:chOff x="0" y="0"/>
          <a:chExt cx="0" cy="0"/>
        </a:xfrm>
      </p:grpSpPr>
      <p:sp>
        <p:nvSpPr>
          <p:cNvPr id="638" name="Google Shape;638;g2e9e9864660_1_1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39" name="Google Shape;639;g2e9e9864660_1_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40" name="Google Shape;640;g2e9e9864660_1_1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41" name="Google Shape;641;g2e9e9864660_1_1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42" name="Google Shape;642;g2e9e9864660_1_1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43" name="Google Shape;643;g2e9e9864660_1_10"/>
          <p:cNvSpPr txBox="1"/>
          <p:nvPr/>
        </p:nvSpPr>
        <p:spPr>
          <a:xfrm>
            <a:off x="2576275" y="565125"/>
            <a:ext cx="4887300" cy="2339700"/>
          </a:xfrm>
          <a:prstGeom prst="rect">
            <a:avLst/>
          </a:prstGeom>
          <a:noFill/>
          <a:ln>
            <a:noFill/>
          </a:ln>
        </p:spPr>
        <p:txBody>
          <a:bodyPr anchorCtr="0" anchor="t" bIns="91425" lIns="91425" spcFirstLastPara="1" rIns="91425" wrap="square" tIns="91425">
            <a:spAutoFit/>
          </a:bodyPr>
          <a:lstStyle/>
          <a:p>
            <a:pPr indent="0" lvl="0" marL="0" rtl="0" algn="l">
              <a:spcBef>
                <a:spcPts val="500"/>
              </a:spcBef>
              <a:spcAft>
                <a:spcPts val="1000"/>
              </a:spcAft>
              <a:buNone/>
            </a:pPr>
            <a:r>
              <a:rPr b="1" lang="en" sz="2000">
                <a:solidFill>
                  <a:srgbClr val="B9E9F6"/>
                </a:solidFill>
                <a:latin typeface="Open Sans"/>
                <a:ea typeface="Open Sans"/>
                <a:cs typeface="Open Sans"/>
                <a:sym typeface="Open Sans"/>
              </a:rPr>
              <a:t>Riconoscono i partner di valore</a:t>
            </a:r>
            <a:r>
              <a:rPr lang="en" sz="2000">
                <a:solidFill>
                  <a:srgbClr val="B9E9F6"/>
                </a:solidFill>
                <a:latin typeface="Open Sans"/>
                <a:ea typeface="Open Sans"/>
                <a:cs typeface="Open Sans"/>
                <a:sym typeface="Open Sans"/>
              </a:rPr>
              <a:t> </a:t>
            </a:r>
            <a:r>
              <a:rPr lang="en" sz="2000">
                <a:solidFill>
                  <a:srgbClr val="B9E9F6"/>
                </a:solidFill>
                <a:latin typeface="Open Sans"/>
                <a:ea typeface="Open Sans"/>
                <a:cs typeface="Open Sans"/>
                <a:sym typeface="Open Sans"/>
              </a:rPr>
              <a:t>Grazie alla loro esperienza in merito alla pedagogia aperta e alle licenze aperte, i bibliotecari sono riconosciuti da educatori e ricercatori come partner di fiducia nel trovare, adattare e creare risorse educative affidabili.</a:t>
            </a:r>
            <a:endParaRPr sz="2000">
              <a:solidFill>
                <a:srgbClr val="B9E9F6"/>
              </a:solidFill>
              <a:latin typeface="Open Sans"/>
              <a:ea typeface="Open Sans"/>
              <a:cs typeface="Open Sans"/>
              <a:sym typeface="Open Sans"/>
            </a:endParaRPr>
          </a:p>
        </p:txBody>
      </p:sp>
      <p:sp>
        <p:nvSpPr>
          <p:cNvPr id="644" name="Google Shape;644;g2e9e9864660_1_10"/>
          <p:cNvSpPr txBox="1"/>
          <p:nvPr/>
        </p:nvSpPr>
        <p:spPr>
          <a:xfrm>
            <a:off x="0" y="1060525"/>
            <a:ext cx="27210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004993"/>
                </a:solidFill>
                <a:latin typeface="Open Sans"/>
                <a:ea typeface="Open Sans"/>
                <a:cs typeface="Open Sans"/>
                <a:sym typeface="Open Sans"/>
              </a:rPr>
              <a:t>Benefici dell’educazione aperta per i </a:t>
            </a:r>
            <a:endParaRPr b="1" sz="2300">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DE59"/>
                </a:solidFill>
                <a:latin typeface="Open Sans"/>
                <a:ea typeface="Open Sans"/>
                <a:cs typeface="Open Sans"/>
                <a:sym typeface="Open Sans"/>
              </a:rPr>
              <a:t>bibliotecari</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48" name="Shape 648"/>
        <p:cNvGrpSpPr/>
        <p:nvPr/>
      </p:nvGrpSpPr>
      <p:grpSpPr>
        <a:xfrm>
          <a:off x="0" y="0"/>
          <a:ext cx="0" cy="0"/>
          <a:chOff x="0" y="0"/>
          <a:chExt cx="0" cy="0"/>
        </a:xfrm>
      </p:grpSpPr>
      <p:sp>
        <p:nvSpPr>
          <p:cNvPr id="649" name="Google Shape;649;g2e9e9864660_1_20"/>
          <p:cNvSpPr txBox="1"/>
          <p:nvPr/>
        </p:nvSpPr>
        <p:spPr>
          <a:xfrm>
            <a:off x="2587800" y="24225"/>
            <a:ext cx="5032200" cy="3570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000">
                <a:solidFill>
                  <a:srgbClr val="B9E9F6"/>
                </a:solidFill>
                <a:latin typeface="Open Sans"/>
                <a:ea typeface="Open Sans"/>
                <a:cs typeface="Open Sans"/>
                <a:sym typeface="Open Sans"/>
              </a:rPr>
              <a:t>Sviluppano sinergie con la scienza aperta (open science)</a:t>
            </a:r>
            <a:r>
              <a:rPr lang="en" sz="2000">
                <a:solidFill>
                  <a:srgbClr val="B9E9F6"/>
                </a:solidFill>
                <a:latin typeface="Open Sans"/>
                <a:ea typeface="Open Sans"/>
                <a:cs typeface="Open Sans"/>
                <a:sym typeface="Open Sans"/>
              </a:rPr>
              <a:t> </a:t>
            </a:r>
            <a:endParaRPr sz="2000">
              <a:solidFill>
                <a:srgbClr val="B9E9F6"/>
              </a:solidFill>
              <a:latin typeface="Open Sans"/>
              <a:ea typeface="Open Sans"/>
              <a:cs typeface="Open Sans"/>
              <a:sym typeface="Open Sans"/>
            </a:endParaRPr>
          </a:p>
          <a:p>
            <a:pPr indent="0" lvl="0" marL="0" rtl="0" algn="l">
              <a:spcBef>
                <a:spcPts val="0"/>
              </a:spcBef>
              <a:spcAft>
                <a:spcPts val="0"/>
              </a:spcAft>
              <a:buNone/>
            </a:pPr>
            <a:r>
              <a:rPr lang="en" sz="2000">
                <a:solidFill>
                  <a:srgbClr val="B9E9F6"/>
                </a:solidFill>
                <a:latin typeface="Open Sans"/>
                <a:ea typeface="Open Sans"/>
                <a:cs typeface="Open Sans"/>
                <a:sym typeface="Open Sans"/>
              </a:rPr>
              <a:t>La scienza aperta e l'istruzione aperta procedono spesso in modo disgiunto e la conoscenza specifica è detenuta da professionisti diversi. I bibliotecari possono collegare queste due aree con un approccio più olistico all'open, promuovendo una cultura aperta all'interno dell'istituzione/comunità accademica.</a:t>
            </a:r>
            <a:endParaRPr sz="2000">
              <a:solidFill>
                <a:srgbClr val="B9E9F6"/>
              </a:solidFill>
              <a:latin typeface="Open Sans"/>
              <a:ea typeface="Open Sans"/>
              <a:cs typeface="Open Sans"/>
              <a:sym typeface="Open Sans"/>
            </a:endParaRPr>
          </a:p>
        </p:txBody>
      </p:sp>
      <p:sp>
        <p:nvSpPr>
          <p:cNvPr id="650" name="Google Shape;650;g2e9e9864660_1_2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51" name="Google Shape;651;g2e9e9864660_1_2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52" name="Google Shape;652;g2e9e9864660_1_2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53" name="Google Shape;653;g2e9e9864660_1_2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54" name="Google Shape;654;g2e9e9864660_1_2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55" name="Google Shape;655;g2e9e9864660_1_20"/>
          <p:cNvSpPr txBox="1"/>
          <p:nvPr/>
        </p:nvSpPr>
        <p:spPr>
          <a:xfrm>
            <a:off x="0" y="1060525"/>
            <a:ext cx="27210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004993"/>
                </a:solidFill>
                <a:latin typeface="Open Sans"/>
                <a:ea typeface="Open Sans"/>
                <a:cs typeface="Open Sans"/>
                <a:sym typeface="Open Sans"/>
              </a:rPr>
              <a:t>Benefici dell’educazione aperta per i </a:t>
            </a:r>
            <a:endParaRPr b="1" sz="2300">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DE59"/>
                </a:solidFill>
                <a:latin typeface="Open Sans"/>
                <a:ea typeface="Open Sans"/>
                <a:cs typeface="Open Sans"/>
                <a:sym typeface="Open Sans"/>
              </a:rPr>
              <a:t>bibliotecari</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59" name="Shape 659"/>
        <p:cNvGrpSpPr/>
        <p:nvPr/>
      </p:nvGrpSpPr>
      <p:grpSpPr>
        <a:xfrm>
          <a:off x="0" y="0"/>
          <a:ext cx="0" cy="0"/>
          <a:chOff x="0" y="0"/>
          <a:chExt cx="0" cy="0"/>
        </a:xfrm>
      </p:grpSpPr>
      <p:sp>
        <p:nvSpPr>
          <p:cNvPr id="660" name="Google Shape;660;g2e9e9864660_1_3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61" name="Google Shape;661;g2e9e9864660_1_3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62" name="Google Shape;662;g2e9e9864660_1_3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63" name="Google Shape;663;g2e9e9864660_1_3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64" name="Google Shape;664;g2e9e9864660_1_3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65" name="Google Shape;665;g2e9e9864660_1_30"/>
          <p:cNvSpPr txBox="1"/>
          <p:nvPr/>
        </p:nvSpPr>
        <p:spPr>
          <a:xfrm>
            <a:off x="2584500" y="100425"/>
            <a:ext cx="5035500" cy="326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000">
                <a:solidFill>
                  <a:srgbClr val="B9E9F6"/>
                </a:solidFill>
                <a:latin typeface="Open Sans"/>
                <a:ea typeface="Open Sans"/>
                <a:cs typeface="Open Sans"/>
                <a:sym typeface="Open Sans"/>
              </a:rPr>
              <a:t>Promuovono la collaborazione e la condivisione delle conoscenze</a:t>
            </a:r>
            <a:endParaRPr sz="2000">
              <a:solidFill>
                <a:srgbClr val="B9E9F6"/>
              </a:solidFill>
              <a:latin typeface="Open Sans"/>
              <a:ea typeface="Open Sans"/>
              <a:cs typeface="Open Sans"/>
              <a:sym typeface="Open Sans"/>
            </a:endParaRPr>
          </a:p>
          <a:p>
            <a:pPr indent="0" lvl="0" marL="0" rtl="0" algn="l">
              <a:spcBef>
                <a:spcPts val="0"/>
              </a:spcBef>
              <a:spcAft>
                <a:spcPts val="0"/>
              </a:spcAft>
              <a:buNone/>
            </a:pPr>
            <a:r>
              <a:rPr lang="en" sz="2000">
                <a:solidFill>
                  <a:srgbClr val="B9E9F6"/>
                </a:solidFill>
                <a:latin typeface="Open Sans"/>
                <a:ea typeface="Open Sans"/>
                <a:cs typeface="Open Sans"/>
                <a:sym typeface="Open Sans"/>
              </a:rPr>
              <a:t>I bibliotecari svolgono un ruolo fondamentale nel facilitare la collaborazione curando le risorse aperte, organizzando sessioni di formazione e workshop su argomenti di educazione aperta e promuovendo comunità di pratica intorno all'educazione aperta che ampliano anche le loro reti professionali.</a:t>
            </a:r>
            <a:endParaRPr sz="2000">
              <a:solidFill>
                <a:srgbClr val="B9E9F6"/>
              </a:solidFill>
              <a:latin typeface="Open Sans"/>
              <a:ea typeface="Open Sans"/>
              <a:cs typeface="Open Sans"/>
              <a:sym typeface="Open Sans"/>
            </a:endParaRPr>
          </a:p>
        </p:txBody>
      </p:sp>
      <p:sp>
        <p:nvSpPr>
          <p:cNvPr id="666" name="Google Shape;666;g2e9e9864660_1_30"/>
          <p:cNvSpPr txBox="1"/>
          <p:nvPr/>
        </p:nvSpPr>
        <p:spPr>
          <a:xfrm>
            <a:off x="0" y="1060525"/>
            <a:ext cx="27210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004993"/>
                </a:solidFill>
                <a:latin typeface="Open Sans"/>
                <a:ea typeface="Open Sans"/>
                <a:cs typeface="Open Sans"/>
                <a:sym typeface="Open Sans"/>
              </a:rPr>
              <a:t>Benefici dell’educazione aperta per i </a:t>
            </a:r>
            <a:endParaRPr b="1" sz="2300">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DE59"/>
                </a:solidFill>
                <a:latin typeface="Open Sans"/>
                <a:ea typeface="Open Sans"/>
                <a:cs typeface="Open Sans"/>
                <a:sym typeface="Open Sans"/>
              </a:rPr>
              <a:t>bibliotecari</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70" name="Shape 670"/>
        <p:cNvGrpSpPr/>
        <p:nvPr/>
      </p:nvGrpSpPr>
      <p:grpSpPr>
        <a:xfrm>
          <a:off x="0" y="0"/>
          <a:ext cx="0" cy="0"/>
          <a:chOff x="0" y="0"/>
          <a:chExt cx="0" cy="0"/>
        </a:xfrm>
      </p:grpSpPr>
      <p:sp>
        <p:nvSpPr>
          <p:cNvPr id="671" name="Google Shape;671;g2e9e9864660_1_4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72" name="Google Shape;672;g2e9e9864660_1_4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73" name="Google Shape;673;g2e9e9864660_1_4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74" name="Google Shape;674;g2e9e9864660_1_4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75" name="Google Shape;675;g2e9e9864660_1_4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76" name="Google Shape;676;g2e9e9864660_1_40"/>
          <p:cNvSpPr txBox="1"/>
          <p:nvPr/>
        </p:nvSpPr>
        <p:spPr>
          <a:xfrm>
            <a:off x="2553900" y="24225"/>
            <a:ext cx="4989900" cy="3570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000">
                <a:solidFill>
                  <a:srgbClr val="B9E9F6"/>
                </a:solidFill>
                <a:latin typeface="Open Sans"/>
                <a:ea typeface="Open Sans"/>
                <a:cs typeface="Open Sans"/>
                <a:sym typeface="Open Sans"/>
              </a:rPr>
              <a:t>Riducono i costi</a:t>
            </a:r>
            <a:endParaRPr b="1" sz="2000">
              <a:solidFill>
                <a:srgbClr val="B9E9F6"/>
              </a:solidFill>
              <a:latin typeface="Open Sans"/>
              <a:ea typeface="Open Sans"/>
              <a:cs typeface="Open Sans"/>
              <a:sym typeface="Open Sans"/>
            </a:endParaRPr>
          </a:p>
          <a:p>
            <a:pPr indent="0" lvl="0" marL="0" rtl="0" algn="l">
              <a:spcBef>
                <a:spcPts val="0"/>
              </a:spcBef>
              <a:spcAft>
                <a:spcPts val="0"/>
              </a:spcAft>
              <a:buNone/>
            </a:pPr>
            <a:r>
              <a:rPr lang="en" sz="2000">
                <a:solidFill>
                  <a:srgbClr val="B9E9F6"/>
                </a:solidFill>
                <a:latin typeface="Open Sans"/>
                <a:ea typeface="Open Sans"/>
                <a:cs typeface="Open Sans"/>
                <a:sym typeface="Open Sans"/>
              </a:rPr>
              <a:t>L</a:t>
            </a:r>
            <a:r>
              <a:rPr lang="en" sz="2000">
                <a:solidFill>
                  <a:srgbClr val="B9E9F6"/>
                </a:solidFill>
                <a:latin typeface="Open Sans"/>
                <a:ea typeface="Open Sans"/>
                <a:cs typeface="Open Sans"/>
                <a:sym typeface="Open Sans"/>
              </a:rPr>
              <a:t>e risorse open consentono alle biblioteche di risparmiare budget evitando l'acquisto di licenze costose e restrittive per pubblicazioni commerciali, e consigliando a insegnanti e studenti OER per i materiali didattici. Questo beneficio contribuisce alla transizione all'open access dei fondi di biblioteche e università, necessaria nel lungo periodo.</a:t>
            </a:r>
            <a:endParaRPr sz="2000">
              <a:solidFill>
                <a:srgbClr val="B9E9F6"/>
              </a:solidFill>
              <a:latin typeface="Open Sans"/>
              <a:ea typeface="Open Sans"/>
              <a:cs typeface="Open Sans"/>
              <a:sym typeface="Open Sans"/>
            </a:endParaRPr>
          </a:p>
        </p:txBody>
      </p:sp>
      <p:sp>
        <p:nvSpPr>
          <p:cNvPr id="677" name="Google Shape;677;g2e9e9864660_1_40"/>
          <p:cNvSpPr txBox="1"/>
          <p:nvPr/>
        </p:nvSpPr>
        <p:spPr>
          <a:xfrm>
            <a:off x="0" y="1060525"/>
            <a:ext cx="27210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004993"/>
                </a:solidFill>
                <a:latin typeface="Open Sans"/>
                <a:ea typeface="Open Sans"/>
                <a:cs typeface="Open Sans"/>
                <a:sym typeface="Open Sans"/>
              </a:rPr>
              <a:t>Benefici dell’educazione aperta per i </a:t>
            </a:r>
            <a:endParaRPr b="1" sz="2300">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DE59"/>
                </a:solidFill>
                <a:latin typeface="Open Sans"/>
                <a:ea typeface="Open Sans"/>
                <a:cs typeface="Open Sans"/>
                <a:sym typeface="Open Sans"/>
              </a:rPr>
              <a:t>bibliotecari</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81" name="Shape 681"/>
        <p:cNvGrpSpPr/>
        <p:nvPr/>
      </p:nvGrpSpPr>
      <p:grpSpPr>
        <a:xfrm>
          <a:off x="0" y="0"/>
          <a:ext cx="0" cy="0"/>
          <a:chOff x="0" y="0"/>
          <a:chExt cx="0" cy="0"/>
        </a:xfrm>
      </p:grpSpPr>
      <p:sp>
        <p:nvSpPr>
          <p:cNvPr id="682" name="Google Shape;682;g2e9e9864660_1_5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83" name="Google Shape;683;g2e9e9864660_1_5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84" name="Google Shape;684;g2e9e9864660_1_5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85" name="Google Shape;685;g2e9e9864660_1_5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86" name="Google Shape;686;g2e9e9864660_1_5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87" name="Google Shape;687;g2e9e9864660_1_50"/>
          <p:cNvSpPr txBox="1"/>
          <p:nvPr/>
        </p:nvSpPr>
        <p:spPr>
          <a:xfrm>
            <a:off x="2743200" y="577750"/>
            <a:ext cx="4622700" cy="264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000">
                <a:solidFill>
                  <a:srgbClr val="B9E9F6"/>
                </a:solidFill>
                <a:latin typeface="Open Sans"/>
                <a:ea typeface="Open Sans"/>
                <a:cs typeface="Open Sans"/>
                <a:sym typeface="Open Sans"/>
              </a:rPr>
              <a:t>Attraggono nuovi bibliotecari alla professione</a:t>
            </a:r>
            <a:endParaRPr b="1" sz="2000">
              <a:solidFill>
                <a:srgbClr val="B9E9F6"/>
              </a:solidFill>
              <a:latin typeface="Open Sans"/>
              <a:ea typeface="Open Sans"/>
              <a:cs typeface="Open Sans"/>
              <a:sym typeface="Open Sans"/>
            </a:endParaRPr>
          </a:p>
          <a:p>
            <a:pPr indent="0" lvl="0" marL="0" rtl="0" algn="l">
              <a:spcBef>
                <a:spcPts val="0"/>
              </a:spcBef>
              <a:spcAft>
                <a:spcPts val="0"/>
              </a:spcAft>
              <a:buNone/>
            </a:pPr>
            <a:r>
              <a:rPr lang="en" sz="2000">
                <a:solidFill>
                  <a:srgbClr val="B9E9F6"/>
                </a:solidFill>
                <a:latin typeface="Open Sans"/>
                <a:ea typeface="Open Sans"/>
                <a:cs typeface="Open Sans"/>
                <a:sym typeface="Open Sans"/>
              </a:rPr>
              <a:t>I</a:t>
            </a:r>
            <a:r>
              <a:rPr lang="en" sz="2000">
                <a:solidFill>
                  <a:srgbClr val="B9E9F6"/>
                </a:solidFill>
                <a:latin typeface="Open Sans"/>
                <a:ea typeface="Open Sans"/>
                <a:cs typeface="Open Sans"/>
                <a:sym typeface="Open Sans"/>
              </a:rPr>
              <a:t>l forte legame tra istruzione aperta e giustizia sociale rende la biblioteconomia una scelta di carriera interessante per i professionisti emergenti e le nuove coorti di bibliotecari.</a:t>
            </a:r>
            <a:endParaRPr sz="2000">
              <a:solidFill>
                <a:srgbClr val="B9E9F6"/>
              </a:solidFill>
              <a:latin typeface="Open Sans"/>
              <a:ea typeface="Open Sans"/>
              <a:cs typeface="Open Sans"/>
              <a:sym typeface="Open Sans"/>
            </a:endParaRPr>
          </a:p>
        </p:txBody>
      </p:sp>
      <p:sp>
        <p:nvSpPr>
          <p:cNvPr id="688" name="Google Shape;688;g2e9e9864660_1_50"/>
          <p:cNvSpPr txBox="1"/>
          <p:nvPr/>
        </p:nvSpPr>
        <p:spPr>
          <a:xfrm>
            <a:off x="0" y="1060525"/>
            <a:ext cx="27210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004993"/>
                </a:solidFill>
                <a:latin typeface="Open Sans"/>
                <a:ea typeface="Open Sans"/>
                <a:cs typeface="Open Sans"/>
                <a:sym typeface="Open Sans"/>
              </a:rPr>
              <a:t>Benefici dell’educazione aperta per i </a:t>
            </a:r>
            <a:endParaRPr b="1" sz="2300">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DE59"/>
                </a:solidFill>
                <a:latin typeface="Open Sans"/>
                <a:ea typeface="Open Sans"/>
                <a:cs typeface="Open Sans"/>
                <a:sym typeface="Open Sans"/>
              </a:rPr>
              <a:t>bibliotecari</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92" name="Shape 692"/>
        <p:cNvGrpSpPr/>
        <p:nvPr/>
      </p:nvGrpSpPr>
      <p:grpSpPr>
        <a:xfrm>
          <a:off x="0" y="0"/>
          <a:ext cx="0" cy="0"/>
          <a:chOff x="0" y="0"/>
          <a:chExt cx="0" cy="0"/>
        </a:xfrm>
      </p:grpSpPr>
      <p:sp>
        <p:nvSpPr>
          <p:cNvPr id="693" name="Google Shape;693;g2e9e9864660_1_6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94" name="Google Shape;694;g2e9e9864660_1_6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95" name="Google Shape;695;g2e9e9864660_1_6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96" name="Google Shape;696;g2e9e9864660_1_6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97" name="Google Shape;697;g2e9e9864660_1_6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98" name="Google Shape;698;g2e9e9864660_1_60"/>
          <p:cNvSpPr txBox="1"/>
          <p:nvPr/>
        </p:nvSpPr>
        <p:spPr>
          <a:xfrm>
            <a:off x="2527300" y="116050"/>
            <a:ext cx="4940400" cy="326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000">
                <a:solidFill>
                  <a:srgbClr val="B9E9F6"/>
                </a:solidFill>
                <a:latin typeface="Open Sans"/>
                <a:ea typeface="Open Sans"/>
                <a:cs typeface="Open Sans"/>
                <a:sym typeface="Open Sans"/>
              </a:rPr>
              <a:t>Ampliano il riconoscimento</a:t>
            </a:r>
            <a:endParaRPr b="1" sz="2000">
              <a:solidFill>
                <a:srgbClr val="B9E9F6"/>
              </a:solidFill>
              <a:latin typeface="Open Sans"/>
              <a:ea typeface="Open Sans"/>
              <a:cs typeface="Open Sans"/>
              <a:sym typeface="Open Sans"/>
            </a:endParaRPr>
          </a:p>
          <a:p>
            <a:pPr indent="0" lvl="0" marL="0" rtl="0" algn="l">
              <a:spcBef>
                <a:spcPts val="0"/>
              </a:spcBef>
              <a:spcAft>
                <a:spcPts val="0"/>
              </a:spcAft>
              <a:buNone/>
            </a:pPr>
            <a:r>
              <a:rPr lang="en" sz="2000">
                <a:solidFill>
                  <a:srgbClr val="B9E9F6"/>
                </a:solidFill>
                <a:latin typeface="Open Sans"/>
                <a:ea typeface="Open Sans"/>
                <a:cs typeface="Open Sans"/>
                <a:sym typeface="Open Sans"/>
              </a:rPr>
              <a:t>G</a:t>
            </a:r>
            <a:r>
              <a:rPr lang="en" sz="2000">
                <a:solidFill>
                  <a:srgbClr val="B9E9F6"/>
                </a:solidFill>
                <a:latin typeface="Open Sans"/>
                <a:ea typeface="Open Sans"/>
                <a:cs typeface="Open Sans"/>
                <a:sym typeface="Open Sans"/>
              </a:rPr>
              <a:t>li sviluppatori e i promotori di OER si stanno costruendo una buona reputazione a livello mondiale grazie alla loro opera, che sostiene l'open e altri valori universali. Il ruolo già apprezzato dei bibliotecari/specialisti dell'informazione come curatori di materiali didattici diventa ancora più importante con le OER.</a:t>
            </a:r>
            <a:endParaRPr sz="2000"/>
          </a:p>
        </p:txBody>
      </p:sp>
      <p:sp>
        <p:nvSpPr>
          <p:cNvPr id="699" name="Google Shape;699;g2e9e9864660_1_60"/>
          <p:cNvSpPr txBox="1"/>
          <p:nvPr/>
        </p:nvSpPr>
        <p:spPr>
          <a:xfrm>
            <a:off x="0" y="1060525"/>
            <a:ext cx="27210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004993"/>
                </a:solidFill>
                <a:latin typeface="Open Sans"/>
                <a:ea typeface="Open Sans"/>
                <a:cs typeface="Open Sans"/>
                <a:sym typeface="Open Sans"/>
              </a:rPr>
              <a:t>Benefici dell’educazione aperta per i </a:t>
            </a:r>
            <a:endParaRPr b="1" sz="2300">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DE59"/>
                </a:solidFill>
                <a:latin typeface="Open Sans"/>
                <a:ea typeface="Open Sans"/>
                <a:cs typeface="Open Sans"/>
                <a:sym typeface="Open Sans"/>
              </a:rPr>
              <a:t>bibliotecari</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08" name="Shape 108"/>
        <p:cNvGrpSpPr/>
        <p:nvPr/>
      </p:nvGrpSpPr>
      <p:grpSpPr>
        <a:xfrm>
          <a:off x="0" y="0"/>
          <a:ext cx="0" cy="0"/>
          <a:chOff x="0" y="0"/>
          <a:chExt cx="0" cy="0"/>
        </a:xfrm>
      </p:grpSpPr>
      <p:sp>
        <p:nvSpPr>
          <p:cNvPr id="109" name="Google Shape;109;p3"/>
          <p:cNvSpPr txBox="1"/>
          <p:nvPr/>
        </p:nvSpPr>
        <p:spPr>
          <a:xfrm>
            <a:off x="3247917" y="939784"/>
            <a:ext cx="3999000" cy="1289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Che cosa puoi fare con le OER?</a:t>
            </a:r>
            <a:endParaRPr b="1" i="0" sz="3400" u="none" cap="none" strike="noStrike">
              <a:solidFill>
                <a:srgbClr val="004993"/>
              </a:solidFill>
              <a:latin typeface="Open Sans"/>
              <a:ea typeface="Open Sans"/>
              <a:cs typeface="Open Sans"/>
              <a:sym typeface="Open Sans"/>
            </a:endParaRPr>
          </a:p>
        </p:txBody>
      </p:sp>
      <p:sp>
        <p:nvSpPr>
          <p:cNvPr id="110" name="Google Shape;110;p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11" name="Google Shape;111;p3"/>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12" name="Google Shape;112;p3"/>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113" name="Google Shape;113;p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14" name="Google Shape;114;p3"/>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03" name="Shape 703"/>
        <p:cNvGrpSpPr/>
        <p:nvPr/>
      </p:nvGrpSpPr>
      <p:grpSpPr>
        <a:xfrm>
          <a:off x="0" y="0"/>
          <a:ext cx="0" cy="0"/>
          <a:chOff x="0" y="0"/>
          <a:chExt cx="0" cy="0"/>
        </a:xfrm>
      </p:grpSpPr>
      <p:sp>
        <p:nvSpPr>
          <p:cNvPr id="704" name="Google Shape;704;g2e9e9864660_1_7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05" name="Google Shape;705;g2e9e9864660_1_7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06" name="Google Shape;706;g2e9e9864660_1_7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07" name="Google Shape;707;g2e9e9864660_1_7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08" name="Google Shape;708;g2e9e9864660_1_7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09" name="Google Shape;709;g2e9e9864660_1_70"/>
          <p:cNvSpPr txBox="1"/>
          <p:nvPr/>
        </p:nvSpPr>
        <p:spPr>
          <a:xfrm>
            <a:off x="2705100" y="731650"/>
            <a:ext cx="4292700" cy="2031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000">
                <a:solidFill>
                  <a:srgbClr val="B9E9F6"/>
                </a:solidFill>
                <a:latin typeface="Open Sans"/>
                <a:ea typeface="Open Sans"/>
                <a:cs typeface="Open Sans"/>
                <a:sym typeface="Open Sans"/>
              </a:rPr>
              <a:t>Aumentano l'impatto e la diffusione</a:t>
            </a:r>
            <a:endParaRPr b="1" sz="2000">
              <a:solidFill>
                <a:srgbClr val="B9E9F6"/>
              </a:solidFill>
              <a:latin typeface="Open Sans"/>
              <a:ea typeface="Open Sans"/>
              <a:cs typeface="Open Sans"/>
              <a:sym typeface="Open Sans"/>
            </a:endParaRPr>
          </a:p>
          <a:p>
            <a:pPr indent="0" lvl="0" marL="0" rtl="0" algn="l">
              <a:spcBef>
                <a:spcPts val="0"/>
              </a:spcBef>
              <a:spcAft>
                <a:spcPts val="0"/>
              </a:spcAft>
              <a:buNone/>
            </a:pPr>
            <a:r>
              <a:rPr lang="en" sz="2000">
                <a:solidFill>
                  <a:srgbClr val="B9E9F6"/>
                </a:solidFill>
                <a:latin typeface="Open Sans"/>
                <a:ea typeface="Open Sans"/>
                <a:cs typeface="Open Sans"/>
                <a:sym typeface="Open Sans"/>
              </a:rPr>
              <a:t>L</a:t>
            </a:r>
            <a:r>
              <a:rPr lang="en" sz="2000">
                <a:solidFill>
                  <a:srgbClr val="B9E9F6"/>
                </a:solidFill>
                <a:latin typeface="Open Sans"/>
                <a:ea typeface="Open Sans"/>
                <a:cs typeface="Open Sans"/>
                <a:sym typeface="Open Sans"/>
              </a:rPr>
              <a:t>'educazione aperta contribuisce a espandere l'influenza e l'impatto dei bibliotecari oltre la propria istituzione.</a:t>
            </a:r>
            <a:endParaRPr sz="2000">
              <a:solidFill>
                <a:srgbClr val="B9E9F6"/>
              </a:solidFill>
              <a:latin typeface="Calibri"/>
              <a:ea typeface="Calibri"/>
              <a:cs typeface="Calibri"/>
              <a:sym typeface="Calibri"/>
            </a:endParaRPr>
          </a:p>
        </p:txBody>
      </p:sp>
      <p:sp>
        <p:nvSpPr>
          <p:cNvPr id="710" name="Google Shape;710;g2e9e9864660_1_70"/>
          <p:cNvSpPr txBox="1"/>
          <p:nvPr/>
        </p:nvSpPr>
        <p:spPr>
          <a:xfrm>
            <a:off x="0" y="1060525"/>
            <a:ext cx="27210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004993"/>
                </a:solidFill>
                <a:latin typeface="Open Sans"/>
                <a:ea typeface="Open Sans"/>
                <a:cs typeface="Open Sans"/>
                <a:sym typeface="Open Sans"/>
              </a:rPr>
              <a:t>Benefici dell’educazione aperta per i </a:t>
            </a:r>
            <a:endParaRPr b="1" sz="2300">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DE59"/>
                </a:solidFill>
                <a:latin typeface="Open Sans"/>
                <a:ea typeface="Open Sans"/>
                <a:cs typeface="Open Sans"/>
                <a:sym typeface="Open Sans"/>
              </a:rPr>
              <a:t>bibliotecari</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14" name="Shape 714"/>
        <p:cNvGrpSpPr/>
        <p:nvPr/>
      </p:nvGrpSpPr>
      <p:grpSpPr>
        <a:xfrm>
          <a:off x="0" y="0"/>
          <a:ext cx="0" cy="0"/>
          <a:chOff x="0" y="0"/>
          <a:chExt cx="0" cy="0"/>
        </a:xfrm>
      </p:grpSpPr>
      <p:sp>
        <p:nvSpPr>
          <p:cNvPr id="715" name="Google Shape;715;g2e9e9864660_1_8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16" name="Google Shape;716;g2e9e9864660_1_8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17" name="Google Shape;717;g2e9e9864660_1_8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18" name="Google Shape;718;g2e9e9864660_1_8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19" name="Google Shape;719;g2e9e9864660_1_8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20" name="Google Shape;720;g2e9e9864660_1_80"/>
          <p:cNvSpPr txBox="1"/>
          <p:nvPr/>
        </p:nvSpPr>
        <p:spPr>
          <a:xfrm>
            <a:off x="2641600" y="1023975"/>
            <a:ext cx="4749900" cy="1723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000">
                <a:solidFill>
                  <a:srgbClr val="B9E9F6"/>
                </a:solidFill>
                <a:latin typeface="Open Sans"/>
                <a:ea typeface="Open Sans"/>
                <a:cs typeface="Open Sans"/>
                <a:sym typeface="Open Sans"/>
              </a:rPr>
              <a:t>Contribuiscono al raggiungimento degli SDG</a:t>
            </a:r>
            <a:endParaRPr sz="2000">
              <a:solidFill>
                <a:srgbClr val="B9E9F6"/>
              </a:solidFill>
              <a:latin typeface="Open Sans"/>
              <a:ea typeface="Open Sans"/>
              <a:cs typeface="Open Sans"/>
              <a:sym typeface="Open Sans"/>
            </a:endParaRPr>
          </a:p>
          <a:p>
            <a:pPr indent="0" lvl="0" marL="0" rtl="0" algn="l">
              <a:spcBef>
                <a:spcPts val="0"/>
              </a:spcBef>
              <a:spcAft>
                <a:spcPts val="0"/>
              </a:spcAft>
              <a:buNone/>
            </a:pPr>
            <a:r>
              <a:rPr lang="en" sz="2000">
                <a:solidFill>
                  <a:srgbClr val="B9E9F6"/>
                </a:solidFill>
                <a:latin typeface="Open Sans"/>
                <a:ea typeface="Open Sans"/>
                <a:cs typeface="Open Sans"/>
                <a:sym typeface="Open Sans"/>
              </a:rPr>
              <a:t>L</a:t>
            </a:r>
            <a:r>
              <a:rPr lang="en" sz="2000">
                <a:solidFill>
                  <a:srgbClr val="B9E9F6"/>
                </a:solidFill>
                <a:latin typeface="Open Sans"/>
                <a:ea typeface="Open Sans"/>
                <a:cs typeface="Open Sans"/>
                <a:sym typeface="Open Sans"/>
              </a:rPr>
              <a:t>'educazione aperta aiuta in modo più concreto e misurabile al raggiungimento degli SDG.</a:t>
            </a:r>
            <a:endParaRPr sz="2000">
              <a:solidFill>
                <a:srgbClr val="B9E9F6"/>
              </a:solidFill>
              <a:latin typeface="Open Sans"/>
              <a:ea typeface="Open Sans"/>
              <a:cs typeface="Open Sans"/>
              <a:sym typeface="Open Sans"/>
            </a:endParaRPr>
          </a:p>
        </p:txBody>
      </p:sp>
      <p:sp>
        <p:nvSpPr>
          <p:cNvPr id="721" name="Google Shape;721;g2e9e9864660_1_80"/>
          <p:cNvSpPr txBox="1"/>
          <p:nvPr/>
        </p:nvSpPr>
        <p:spPr>
          <a:xfrm>
            <a:off x="0" y="1060525"/>
            <a:ext cx="27210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004993"/>
                </a:solidFill>
                <a:latin typeface="Open Sans"/>
                <a:ea typeface="Open Sans"/>
                <a:cs typeface="Open Sans"/>
                <a:sym typeface="Open Sans"/>
              </a:rPr>
              <a:t>Benefici dell’educazione aperta per i </a:t>
            </a:r>
            <a:endParaRPr b="1" sz="2300">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DE59"/>
                </a:solidFill>
                <a:latin typeface="Open Sans"/>
                <a:ea typeface="Open Sans"/>
                <a:cs typeface="Open Sans"/>
                <a:sym typeface="Open Sans"/>
              </a:rPr>
              <a:t>bibliotecari</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25" name="Shape 725"/>
        <p:cNvGrpSpPr/>
        <p:nvPr/>
      </p:nvGrpSpPr>
      <p:grpSpPr>
        <a:xfrm>
          <a:off x="0" y="0"/>
          <a:ext cx="0" cy="0"/>
          <a:chOff x="0" y="0"/>
          <a:chExt cx="0" cy="0"/>
        </a:xfrm>
      </p:grpSpPr>
      <p:sp>
        <p:nvSpPr>
          <p:cNvPr id="726" name="Google Shape;726;g2e9e9864660_1_9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27" name="Google Shape;727;g2e9e9864660_1_9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28" name="Google Shape;728;g2e9e9864660_1_9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29" name="Google Shape;729;g2e9e9864660_1_9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30" name="Google Shape;730;g2e9e9864660_1_9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31" name="Google Shape;731;g2e9e9864660_1_90"/>
          <p:cNvSpPr txBox="1"/>
          <p:nvPr/>
        </p:nvSpPr>
        <p:spPr>
          <a:xfrm>
            <a:off x="2552700" y="408225"/>
            <a:ext cx="4711800" cy="264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000">
                <a:solidFill>
                  <a:srgbClr val="B9E9F6"/>
                </a:solidFill>
                <a:latin typeface="Open Sans"/>
                <a:ea typeface="Open Sans"/>
                <a:cs typeface="Open Sans"/>
                <a:sym typeface="Open Sans"/>
              </a:rPr>
              <a:t>Sono coerenti con le strategie di inclusione</a:t>
            </a:r>
            <a:endParaRPr b="1" sz="2000">
              <a:solidFill>
                <a:srgbClr val="B9E9F6"/>
              </a:solidFill>
              <a:latin typeface="Open Sans"/>
              <a:ea typeface="Open Sans"/>
              <a:cs typeface="Open Sans"/>
              <a:sym typeface="Open Sans"/>
            </a:endParaRPr>
          </a:p>
          <a:p>
            <a:pPr indent="0" lvl="0" marL="0" rtl="0" algn="l">
              <a:spcBef>
                <a:spcPts val="0"/>
              </a:spcBef>
              <a:spcAft>
                <a:spcPts val="0"/>
              </a:spcAft>
              <a:buNone/>
            </a:pPr>
            <a:r>
              <a:rPr lang="en" sz="2000">
                <a:solidFill>
                  <a:srgbClr val="B9E9F6"/>
                </a:solidFill>
                <a:latin typeface="Open Sans"/>
                <a:ea typeface="Open Sans"/>
                <a:cs typeface="Open Sans"/>
                <a:sym typeface="Open Sans"/>
              </a:rPr>
              <a:t>I</a:t>
            </a:r>
            <a:r>
              <a:rPr lang="en" sz="2000">
                <a:solidFill>
                  <a:srgbClr val="B9E9F6"/>
                </a:solidFill>
                <a:latin typeface="Open Sans"/>
                <a:ea typeface="Open Sans"/>
                <a:cs typeface="Open Sans"/>
                <a:sym typeface="Open Sans"/>
              </a:rPr>
              <a:t> bibliotecari utilizzano l'istruzione aperta come strumento strategico per promuovere gli obiettivi di equità, diversità e inclusione, assicurando che gli ambienti di apprendimento siano accessibili e inclusivi per tutti.</a:t>
            </a:r>
            <a:endParaRPr sz="2000">
              <a:solidFill>
                <a:srgbClr val="B9E9F6"/>
              </a:solidFill>
              <a:latin typeface="Open Sans"/>
              <a:ea typeface="Open Sans"/>
              <a:cs typeface="Open Sans"/>
              <a:sym typeface="Open Sans"/>
            </a:endParaRPr>
          </a:p>
        </p:txBody>
      </p:sp>
      <p:sp>
        <p:nvSpPr>
          <p:cNvPr id="732" name="Google Shape;732;g2e9e9864660_1_90"/>
          <p:cNvSpPr txBox="1"/>
          <p:nvPr/>
        </p:nvSpPr>
        <p:spPr>
          <a:xfrm>
            <a:off x="0" y="1060525"/>
            <a:ext cx="27210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004993"/>
                </a:solidFill>
                <a:latin typeface="Open Sans"/>
                <a:ea typeface="Open Sans"/>
                <a:cs typeface="Open Sans"/>
                <a:sym typeface="Open Sans"/>
              </a:rPr>
              <a:t>Benefici dell’educazione aperta per i </a:t>
            </a:r>
            <a:endParaRPr b="1" sz="2300">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DE59"/>
                </a:solidFill>
                <a:latin typeface="Open Sans"/>
                <a:ea typeface="Open Sans"/>
                <a:cs typeface="Open Sans"/>
                <a:sym typeface="Open Sans"/>
              </a:rPr>
              <a:t>bibliotecari</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36" name="Shape 736"/>
        <p:cNvGrpSpPr/>
        <p:nvPr/>
      </p:nvGrpSpPr>
      <p:grpSpPr>
        <a:xfrm>
          <a:off x="0" y="0"/>
          <a:ext cx="0" cy="0"/>
          <a:chOff x="0" y="0"/>
          <a:chExt cx="0" cy="0"/>
        </a:xfrm>
      </p:grpSpPr>
      <p:sp>
        <p:nvSpPr>
          <p:cNvPr id="737" name="Google Shape;737;g2e9e9864660_1_101"/>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38" name="Google Shape;738;g2e9e9864660_1_10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39" name="Google Shape;739;g2e9e9864660_1_101"/>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40" name="Google Shape;740;g2e9e9864660_1_101"/>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41" name="Google Shape;741;g2e9e9864660_1_10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42" name="Google Shape;742;g2e9e9864660_1_101"/>
          <p:cNvSpPr txBox="1"/>
          <p:nvPr/>
        </p:nvSpPr>
        <p:spPr>
          <a:xfrm>
            <a:off x="2565400" y="577750"/>
            <a:ext cx="4724400" cy="264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000">
                <a:solidFill>
                  <a:srgbClr val="B9E9F6"/>
                </a:solidFill>
                <a:latin typeface="Open Sans"/>
                <a:ea typeface="Open Sans"/>
                <a:cs typeface="Open Sans"/>
                <a:sym typeface="Open Sans"/>
              </a:rPr>
              <a:t>Sostengono i colleghi e permettono di essere supportati dai colleghi</a:t>
            </a:r>
            <a:endParaRPr b="1" sz="2000">
              <a:solidFill>
                <a:srgbClr val="B9E9F6"/>
              </a:solidFill>
              <a:latin typeface="Open Sans"/>
              <a:ea typeface="Open Sans"/>
              <a:cs typeface="Open Sans"/>
              <a:sym typeface="Open Sans"/>
            </a:endParaRPr>
          </a:p>
          <a:p>
            <a:pPr indent="0" lvl="0" marL="0" rtl="0" algn="l">
              <a:spcBef>
                <a:spcPts val="0"/>
              </a:spcBef>
              <a:spcAft>
                <a:spcPts val="0"/>
              </a:spcAft>
              <a:buNone/>
            </a:pPr>
            <a:r>
              <a:rPr lang="en" sz="2000">
                <a:solidFill>
                  <a:srgbClr val="B9E9F6"/>
                </a:solidFill>
                <a:latin typeface="Open Sans"/>
                <a:ea typeface="Open Sans"/>
                <a:cs typeface="Open Sans"/>
                <a:sym typeface="Open Sans"/>
              </a:rPr>
              <a:t>I</a:t>
            </a:r>
            <a:r>
              <a:rPr lang="en" sz="2000">
                <a:solidFill>
                  <a:srgbClr val="B9E9F6"/>
                </a:solidFill>
                <a:latin typeface="Open Sans"/>
                <a:ea typeface="Open Sans"/>
                <a:cs typeface="Open Sans"/>
                <a:sym typeface="Open Sans"/>
              </a:rPr>
              <a:t> bibliotecari coltivano l'apprendimento permanente offrendo diverse opportunità di formazione e promuovendo il sostegno reciproco all'interno delle loro comunità.</a:t>
            </a:r>
            <a:endParaRPr sz="2000">
              <a:solidFill>
                <a:srgbClr val="B9E9F6"/>
              </a:solidFill>
              <a:latin typeface="Calibri"/>
              <a:ea typeface="Calibri"/>
              <a:cs typeface="Calibri"/>
              <a:sym typeface="Calibri"/>
            </a:endParaRPr>
          </a:p>
        </p:txBody>
      </p:sp>
      <p:sp>
        <p:nvSpPr>
          <p:cNvPr id="743" name="Google Shape;743;g2e9e9864660_1_101"/>
          <p:cNvSpPr txBox="1"/>
          <p:nvPr/>
        </p:nvSpPr>
        <p:spPr>
          <a:xfrm>
            <a:off x="0" y="1060525"/>
            <a:ext cx="27210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004993"/>
                </a:solidFill>
                <a:latin typeface="Open Sans"/>
                <a:ea typeface="Open Sans"/>
                <a:cs typeface="Open Sans"/>
                <a:sym typeface="Open Sans"/>
              </a:rPr>
              <a:t>Benefici dell’educazione aperta per i </a:t>
            </a:r>
            <a:endParaRPr b="1" sz="2300">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DE59"/>
                </a:solidFill>
                <a:latin typeface="Open Sans"/>
                <a:ea typeface="Open Sans"/>
                <a:cs typeface="Open Sans"/>
                <a:sym typeface="Open Sans"/>
              </a:rPr>
              <a:t>bibliotecari</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47" name="Shape 747"/>
        <p:cNvGrpSpPr/>
        <p:nvPr/>
      </p:nvGrpSpPr>
      <p:grpSpPr>
        <a:xfrm>
          <a:off x="0" y="0"/>
          <a:ext cx="0" cy="0"/>
          <a:chOff x="0" y="0"/>
          <a:chExt cx="0" cy="0"/>
        </a:xfrm>
      </p:grpSpPr>
      <p:sp>
        <p:nvSpPr>
          <p:cNvPr id="748" name="Google Shape;748;g110b46777ec_0_0"/>
          <p:cNvSpPr txBox="1"/>
          <p:nvPr/>
        </p:nvSpPr>
        <p:spPr>
          <a:xfrm>
            <a:off x="3733157" y="340450"/>
            <a:ext cx="3303300" cy="1289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ENOEL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TOOLKIT </a:t>
            </a:r>
            <a:endParaRPr b="1" i="0" sz="3700" u="none" cap="none" strike="noStrike">
              <a:solidFill>
                <a:srgbClr val="004993"/>
              </a:solidFill>
              <a:latin typeface="Open Sans"/>
              <a:ea typeface="Open Sans"/>
              <a:cs typeface="Open Sans"/>
              <a:sym typeface="Open Sans"/>
            </a:endParaRPr>
          </a:p>
        </p:txBody>
      </p:sp>
      <p:sp>
        <p:nvSpPr>
          <p:cNvPr id="749" name="Google Shape;749;g110b46777ec_0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750" name="Google Shape;750;g110b46777ec_0_0"/>
          <p:cNvPicPr preferRelativeResize="0"/>
          <p:nvPr/>
        </p:nvPicPr>
        <p:blipFill rotWithShape="1">
          <a:blip r:embed="rId3">
            <a:alphaModFix/>
          </a:blip>
          <a:srcRect b="0" l="0" r="0" t="0"/>
          <a:stretch/>
        </p:blipFill>
        <p:spPr>
          <a:xfrm>
            <a:off x="1328400" y="431675"/>
            <a:ext cx="2053626" cy="1559049"/>
          </a:xfrm>
          <a:prstGeom prst="rect">
            <a:avLst/>
          </a:prstGeom>
          <a:noFill/>
          <a:ln>
            <a:noFill/>
          </a:ln>
        </p:spPr>
      </p:pic>
      <p:sp>
        <p:nvSpPr>
          <p:cNvPr id="751" name="Google Shape;751;g110b46777ec_0_0"/>
          <p:cNvSpPr txBox="1"/>
          <p:nvPr/>
        </p:nvSpPr>
        <p:spPr>
          <a:xfrm>
            <a:off x="1683675" y="549125"/>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752" name="Google Shape;752;g110b46777ec_0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753" name="Google Shape;753;g110b46777ec_0_0"/>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pic>
        <p:nvPicPr>
          <p:cNvPr id="754" name="Google Shape;754;g110b46777ec_0_0"/>
          <p:cNvPicPr preferRelativeResize="0"/>
          <p:nvPr/>
        </p:nvPicPr>
        <p:blipFill rotWithShape="1">
          <a:blip r:embed="rId5">
            <a:alphaModFix/>
          </a:blip>
          <a:srcRect b="0" l="0" r="0" t="0"/>
          <a:stretch/>
        </p:blipFill>
        <p:spPr>
          <a:xfrm>
            <a:off x="6332275" y="3583485"/>
            <a:ext cx="1146766" cy="334325"/>
          </a:xfrm>
          <a:prstGeom prst="rect">
            <a:avLst/>
          </a:prstGeom>
          <a:noFill/>
          <a:ln>
            <a:noFill/>
          </a:ln>
        </p:spPr>
      </p:pic>
      <p:pic>
        <p:nvPicPr>
          <p:cNvPr id="755" name="Google Shape;755;g110b46777ec_0_0"/>
          <p:cNvPicPr preferRelativeResize="0"/>
          <p:nvPr/>
        </p:nvPicPr>
        <p:blipFill rotWithShape="1">
          <a:blip r:embed="rId6">
            <a:alphaModFix/>
          </a:blip>
          <a:srcRect b="0" l="0" r="0" t="0"/>
          <a:stretch/>
        </p:blipFill>
        <p:spPr>
          <a:xfrm>
            <a:off x="5663175" y="3575413"/>
            <a:ext cx="594365" cy="334325"/>
          </a:xfrm>
          <a:prstGeom prst="rect">
            <a:avLst/>
          </a:prstGeom>
          <a:noFill/>
          <a:ln>
            <a:noFill/>
          </a:ln>
        </p:spPr>
      </p:pic>
      <p:sp>
        <p:nvSpPr>
          <p:cNvPr id="756" name="Google Shape;756;g110b46777ec_0_0"/>
          <p:cNvSpPr txBox="1"/>
          <p:nvPr/>
        </p:nvSpPr>
        <p:spPr>
          <a:xfrm>
            <a:off x="1009775" y="2076700"/>
            <a:ext cx="6026700" cy="1208400"/>
          </a:xfrm>
          <a:prstGeom prst="rect">
            <a:avLst/>
          </a:prstGeom>
          <a:noFill/>
          <a:ln>
            <a:noFill/>
          </a:ln>
        </p:spPr>
        <p:txBody>
          <a:bodyPr anchorCtr="0" anchor="t" bIns="91525" lIns="91525" spcFirstLastPara="1" rIns="91525" wrap="square" tIns="91525">
            <a:spAutoFit/>
          </a:bodyPr>
          <a:lstStyle/>
          <a:p>
            <a:pPr indent="0" lvl="0" marL="0" marR="0" rtl="0" algn="ctr">
              <a:lnSpc>
                <a:spcPct val="115000"/>
              </a:lnSpc>
              <a:spcBef>
                <a:spcPts val="1500"/>
              </a:spcBef>
              <a:spcAft>
                <a:spcPts val="0"/>
              </a:spcAft>
              <a:buClr>
                <a:srgbClr val="000000"/>
              </a:buClr>
              <a:buSzPts val="1100"/>
              <a:buFont typeface="Arial"/>
              <a:buNone/>
            </a:pPr>
            <a:r>
              <a:rPr b="0" i="0" lang="en" sz="800" u="none" cap="none" strike="noStrike">
                <a:solidFill>
                  <a:srgbClr val="000000"/>
                </a:solidFill>
                <a:latin typeface="Open Sans"/>
                <a:ea typeface="Open Sans"/>
                <a:cs typeface="Open Sans"/>
                <a:sym typeface="Open Sans"/>
              </a:rPr>
              <a:t>“Italian_</a:t>
            </a:r>
            <a:r>
              <a:rPr b="0" i="0" lang="en" sz="800" u="none" cap="none" strike="noStrike">
                <a:solidFill>
                  <a:schemeClr val="dk1"/>
                </a:solidFill>
                <a:latin typeface="Open Sans"/>
                <a:ea typeface="Open Sans"/>
                <a:cs typeface="Open Sans"/>
                <a:sym typeface="Open Sans"/>
              </a:rPr>
              <a:t>OE Benefits - ENOEL Toolkit</a:t>
            </a:r>
            <a:r>
              <a:rPr b="0" i="0" lang="en" sz="800" u="none" cap="none" strike="noStrike">
                <a:solidFill>
                  <a:srgbClr val="000000"/>
                </a:solidFill>
                <a:latin typeface="Open Sans"/>
                <a:ea typeface="Open Sans"/>
                <a:cs typeface="Open Sans"/>
                <a:sym typeface="Open Sans"/>
              </a:rPr>
              <a:t>” is an adaptation of “An ENOEL Toolkit” (version</a:t>
            </a:r>
            <a:r>
              <a:rPr lang="en" sz="800">
                <a:latin typeface="Open Sans"/>
                <a:ea typeface="Open Sans"/>
                <a:cs typeface="Open Sans"/>
                <a:sym typeface="Open Sans"/>
              </a:rPr>
              <a:t> 4) </a:t>
            </a:r>
            <a:r>
              <a:rPr b="0" i="0" lang="en" sz="800" u="none" cap="none" strike="noStrike">
                <a:solidFill>
                  <a:srgbClr val="000000"/>
                </a:solidFill>
                <a:latin typeface="Open Sans"/>
                <a:ea typeface="Open Sans"/>
                <a:cs typeface="Open Sans"/>
                <a:sym typeface="Open Sans"/>
              </a:rPr>
              <a:t>published as of </a:t>
            </a:r>
            <a:r>
              <a:rPr lang="en" sz="800">
                <a:latin typeface="Open Sans"/>
                <a:ea typeface="Open Sans"/>
                <a:cs typeface="Open Sans"/>
                <a:sym typeface="Open Sans"/>
              </a:rPr>
              <a:t>September </a:t>
            </a:r>
            <a:r>
              <a:rPr b="0" i="0" lang="en" sz="800" u="none" cap="none" strike="noStrike">
                <a:solidFill>
                  <a:srgbClr val="000000"/>
                </a:solidFill>
                <a:latin typeface="Open Sans"/>
                <a:ea typeface="Open Sans"/>
                <a:cs typeface="Open Sans"/>
                <a:sym typeface="Open Sans"/>
              </a:rPr>
              <a:t>202</a:t>
            </a:r>
            <a:r>
              <a:rPr lang="en" sz="800">
                <a:latin typeface="Open Sans"/>
                <a:ea typeface="Open Sans"/>
                <a:cs typeface="Open Sans"/>
                <a:sym typeface="Open Sans"/>
              </a:rPr>
              <a:t>4</a:t>
            </a:r>
            <a:r>
              <a:rPr lang="en" sz="800" u="sng">
                <a:solidFill>
                  <a:srgbClr val="1155CC"/>
                </a:solidFill>
                <a:latin typeface="Open Sans"/>
                <a:ea typeface="Open Sans"/>
                <a:cs typeface="Open Sans"/>
                <a:sym typeface="Open Sans"/>
              </a:rPr>
              <a:t> </a:t>
            </a:r>
            <a:r>
              <a:rPr lang="en" sz="800" u="sng">
                <a:solidFill>
                  <a:schemeClr val="hlink"/>
                </a:solidFill>
                <a:latin typeface="Open Sans"/>
                <a:ea typeface="Open Sans"/>
                <a:cs typeface="Open Sans"/>
                <a:sym typeface="Open Sans"/>
                <a:hlinkClick r:id="rId7"/>
              </a:rPr>
              <a:t>here</a:t>
            </a:r>
            <a:r>
              <a:rPr b="0" i="0" lang="en" sz="800" u="none" cap="none" strike="noStrike">
                <a:solidFill>
                  <a:srgbClr val="000000"/>
                </a:solidFill>
                <a:latin typeface="Open Sans"/>
                <a:ea typeface="Open Sans"/>
                <a:cs typeface="Open Sans"/>
                <a:sym typeface="Open Sans"/>
              </a:rPr>
              <a:t> (the “Original Work”), licensed by</a:t>
            </a:r>
            <a:r>
              <a:rPr b="0" i="0" lang="en" sz="800" u="none" cap="none" strike="noStrike">
                <a:solidFill>
                  <a:srgbClr val="000000"/>
                </a:solidFill>
                <a:uFill>
                  <a:noFill/>
                </a:uFill>
                <a:latin typeface="Open Sans"/>
                <a:ea typeface="Open Sans"/>
                <a:cs typeface="Open Sans"/>
                <a:sym typeface="Open Sans"/>
                <a:hlinkClick r:id="rId8">
                  <a:extLst>
                    <a:ext uri="{A12FA001-AC4F-418D-AE19-62706E023703}">
                      <ahyp:hlinkClr val="tx"/>
                    </a:ext>
                  </a:extLst>
                </a:hlinkClick>
              </a:rPr>
              <a:t> </a:t>
            </a:r>
            <a:r>
              <a:rPr b="0" i="0" lang="en" sz="800" u="sng" cap="none" strike="noStrike">
                <a:solidFill>
                  <a:srgbClr val="1155CC"/>
                </a:solidFill>
                <a:latin typeface="Open Sans"/>
                <a:ea typeface="Open Sans"/>
                <a:cs typeface="Open Sans"/>
                <a:sym typeface="Open Sans"/>
                <a:hlinkClick r:id="rId9">
                  <a:extLst>
                    <a:ext uri="{A12FA001-AC4F-418D-AE19-62706E023703}">
                      <ahyp:hlinkClr val="tx"/>
                    </a:ext>
                  </a:extLst>
                </a:hlinkClick>
              </a:rPr>
              <a:t>SPARC Europe</a:t>
            </a:r>
            <a:r>
              <a:rPr b="0" i="0" lang="en" sz="800" u="none" cap="none" strike="noStrike">
                <a:solidFill>
                  <a:srgbClr val="000000"/>
                </a:solidFill>
                <a:latin typeface="Open Sans"/>
                <a:ea typeface="Open Sans"/>
                <a:cs typeface="Open Sans"/>
                <a:sym typeface="Open Sans"/>
              </a:rPr>
              <a:t> (curated by</a:t>
            </a:r>
            <a:r>
              <a:rPr lang="en" sz="800" u="sng">
                <a:solidFill>
                  <a:srgbClr val="1155CC"/>
                </a:solidFill>
                <a:latin typeface="Open Sans"/>
                <a:ea typeface="Open Sans"/>
                <a:cs typeface="Open Sans"/>
                <a:sym typeface="Open Sans"/>
              </a:rPr>
              <a:t> </a:t>
            </a:r>
            <a:r>
              <a:rPr lang="en" sz="800" u="sng">
                <a:solidFill>
                  <a:srgbClr val="1155CC"/>
                </a:solidFill>
                <a:latin typeface="Open Sans"/>
                <a:ea typeface="Open Sans"/>
                <a:cs typeface="Open Sans"/>
                <a:sym typeface="Open Sans"/>
                <a:hlinkClick r:id="rId10">
                  <a:extLst>
                    <a:ext uri="{A12FA001-AC4F-418D-AE19-62706E023703}">
                      <ahyp:hlinkClr val="tx"/>
                    </a:ext>
                  </a:extLst>
                </a:hlinkClick>
              </a:rPr>
              <a:t>The European Network of Open Education Librarians</a:t>
            </a:r>
            <a:r>
              <a:rPr b="0" i="0" lang="en" sz="800" u="none" cap="none" strike="noStrike">
                <a:solidFill>
                  <a:srgbClr val="333333"/>
                </a:solidFill>
                <a:latin typeface="Open Sans"/>
                <a:ea typeface="Open Sans"/>
                <a:cs typeface="Open Sans"/>
                <a:sym typeface="Open Sans"/>
              </a:rPr>
              <a:t>) </a:t>
            </a:r>
            <a:r>
              <a:rPr b="0" i="0" lang="en" sz="800" u="none" cap="none" strike="noStrike">
                <a:solidFill>
                  <a:srgbClr val="000000"/>
                </a:solidFill>
                <a:latin typeface="Open Sans"/>
                <a:ea typeface="Open Sans"/>
                <a:cs typeface="Open Sans"/>
                <a:sym typeface="Open Sans"/>
              </a:rPr>
              <a:t>under a </a:t>
            </a:r>
            <a:r>
              <a:rPr b="0" i="0" lang="en" sz="800" u="sng" cap="none" strike="noStrike">
                <a:solidFill>
                  <a:srgbClr val="1155CC"/>
                </a:solidFill>
                <a:latin typeface="Open Sans"/>
                <a:ea typeface="Open Sans"/>
                <a:cs typeface="Open Sans"/>
                <a:sym typeface="Open Sans"/>
                <a:hlinkClick r:id="rId11">
                  <a:extLst>
                    <a:ext uri="{A12FA001-AC4F-418D-AE19-62706E023703}">
                      <ahyp:hlinkClr val="tx"/>
                    </a:ext>
                  </a:extLst>
                </a:hlinkClick>
              </a:rPr>
              <a:t>Creative Commons Attribution 4.0 International License</a:t>
            </a:r>
            <a:r>
              <a:rPr b="0" i="0" lang="en" sz="800" u="none" cap="none" strike="noStrike">
                <a:solidFill>
                  <a:srgbClr val="000000"/>
                </a:solidFill>
                <a:latin typeface="Open Sans"/>
                <a:ea typeface="Open Sans"/>
                <a:cs typeface="Open Sans"/>
                <a:sym typeface="Open Sans"/>
              </a:rPr>
              <a:t>. This adaptation is made and published by SPARC EUROPE (the “Adapter”) under a </a:t>
            </a:r>
            <a:r>
              <a:rPr b="0" i="0" lang="en" sz="800" u="sng" cap="none" strike="noStrike">
                <a:solidFill>
                  <a:srgbClr val="1155CC"/>
                </a:solidFill>
                <a:latin typeface="Open Sans"/>
                <a:ea typeface="Open Sans"/>
                <a:cs typeface="Open Sans"/>
                <a:sym typeface="Open Sans"/>
                <a:hlinkClick r:id="rId12">
                  <a:extLst>
                    <a:ext uri="{A12FA001-AC4F-418D-AE19-62706E023703}">
                      <ahyp:hlinkClr val="tx"/>
                    </a:ext>
                  </a:extLst>
                </a:hlinkClick>
              </a:rPr>
              <a:t>Creative Commons Attribution 4.0 International License</a:t>
            </a:r>
            <a:r>
              <a:rPr b="0" i="0" lang="en" sz="800" u="none" cap="none" strike="noStrike">
                <a:solidFill>
                  <a:srgbClr val="000000"/>
                </a:solidFill>
                <a:latin typeface="Open Sans"/>
                <a:ea typeface="Open Sans"/>
                <a:cs typeface="Open Sans"/>
                <a:sym typeface="Open Sans"/>
              </a:rPr>
              <a:t>. The Adapter modified the Original Work in the following respects: translated the materials from English to Italian.”</a:t>
            </a:r>
            <a:endParaRPr b="0" i="0" sz="800" u="none" cap="none" strike="noStrike">
              <a:solidFill>
                <a:srgbClr val="000000"/>
              </a:solidFill>
              <a:latin typeface="Open Sans"/>
              <a:ea typeface="Open Sans"/>
              <a:cs typeface="Open Sans"/>
              <a:sym typeface="Open Sans"/>
            </a:endParaRPr>
          </a:p>
          <a:p>
            <a:pPr indent="0" lvl="0" marL="0" marR="0" rtl="0" algn="ctr">
              <a:lnSpc>
                <a:spcPct val="115000"/>
              </a:lnSpc>
              <a:spcBef>
                <a:spcPts val="1500"/>
              </a:spcBef>
              <a:spcAft>
                <a:spcPts val="800"/>
              </a:spcAft>
              <a:buClr>
                <a:srgbClr val="000000"/>
              </a:buClr>
              <a:buSzPts val="1100"/>
              <a:buFont typeface="Arial"/>
              <a:buNone/>
            </a:pPr>
            <a:r>
              <a:rPr b="0" i="0" lang="en" sz="800" u="none" cap="none" strike="noStrike">
                <a:solidFill>
                  <a:srgbClr val="000000"/>
                </a:solidFill>
                <a:latin typeface="Open Sans"/>
                <a:ea typeface="Open Sans"/>
                <a:cs typeface="Open Sans"/>
                <a:sym typeface="Open Sans"/>
              </a:rPr>
              <a:t>Special thanks to </a:t>
            </a:r>
            <a:r>
              <a:rPr lang="en" sz="800">
                <a:solidFill>
                  <a:schemeClr val="dk1"/>
                </a:solidFill>
                <a:latin typeface="Open Sans"/>
                <a:ea typeface="Open Sans"/>
                <a:cs typeface="Open Sans"/>
                <a:sym typeface="Open Sans"/>
              </a:rPr>
              <a:t>Sandra Migliore </a:t>
            </a:r>
            <a:r>
              <a:rPr b="0" i="0" lang="en" sz="800" u="none" cap="none" strike="noStrike">
                <a:solidFill>
                  <a:schemeClr val="dk1"/>
                </a:solidFill>
                <a:latin typeface="Open Sans"/>
                <a:ea typeface="Open Sans"/>
                <a:cs typeface="Open Sans"/>
                <a:sym typeface="Open Sans"/>
              </a:rPr>
              <a:t>and </a:t>
            </a:r>
            <a:r>
              <a:rPr lang="en" sz="800">
                <a:solidFill>
                  <a:schemeClr val="dk1"/>
                </a:solidFill>
                <a:latin typeface="Open Sans"/>
                <a:ea typeface="Open Sans"/>
                <a:cs typeface="Open Sans"/>
                <a:sym typeface="Open Sans"/>
              </a:rPr>
              <a:t>Paola Corti </a:t>
            </a:r>
            <a:r>
              <a:rPr b="0" i="0" lang="en" sz="800" u="none" cap="none" strike="noStrike">
                <a:solidFill>
                  <a:srgbClr val="000000"/>
                </a:solidFill>
                <a:latin typeface="Open Sans"/>
                <a:ea typeface="Open Sans"/>
                <a:cs typeface="Open Sans"/>
                <a:sym typeface="Open Sans"/>
              </a:rPr>
              <a:t>for the Italian translation.</a:t>
            </a:r>
            <a:endParaRPr b="0" i="0" sz="800" u="none" cap="none" strike="noStrike">
              <a:solidFill>
                <a:srgbClr val="000000"/>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18" name="Shape 118"/>
        <p:cNvGrpSpPr/>
        <p:nvPr/>
      </p:nvGrpSpPr>
      <p:grpSpPr>
        <a:xfrm>
          <a:off x="0" y="0"/>
          <a:ext cx="0" cy="0"/>
          <a:chOff x="0" y="0"/>
          <a:chExt cx="0" cy="0"/>
        </a:xfrm>
      </p:grpSpPr>
      <p:sp>
        <p:nvSpPr>
          <p:cNvPr id="119" name="Google Shape;119;p4"/>
          <p:cNvSpPr txBox="1"/>
          <p:nvPr/>
        </p:nvSpPr>
        <p:spPr>
          <a:xfrm>
            <a:off x="3394650" y="939775"/>
            <a:ext cx="4066500" cy="17202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400" u="none" cap="none" strike="noStrike">
                <a:solidFill>
                  <a:srgbClr val="004993"/>
                </a:solidFill>
                <a:latin typeface="Open Sans"/>
                <a:ea typeface="Open Sans"/>
                <a:cs typeface="Open Sans"/>
                <a:sym typeface="Open Sans"/>
              </a:rPr>
              <a:t>Le OER dovrebbero essere accessibili</a:t>
            </a:r>
            <a:endParaRPr b="1" i="0" sz="3100" u="none" cap="none" strike="noStrike">
              <a:solidFill>
                <a:srgbClr val="004993"/>
              </a:solidFill>
              <a:latin typeface="Open Sans"/>
              <a:ea typeface="Open Sans"/>
              <a:cs typeface="Open Sans"/>
              <a:sym typeface="Open Sans"/>
            </a:endParaRPr>
          </a:p>
        </p:txBody>
      </p:sp>
      <p:sp>
        <p:nvSpPr>
          <p:cNvPr id="120" name="Google Shape;120;p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21" name="Google Shape;121;p4"/>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22" name="Google Shape;122;p4"/>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123" name="Google Shape;123;p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24" name="Google Shape;124;p4"/>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28" name="Shape 128"/>
        <p:cNvGrpSpPr/>
        <p:nvPr/>
      </p:nvGrpSpPr>
      <p:grpSpPr>
        <a:xfrm>
          <a:off x="0" y="0"/>
          <a:ext cx="0" cy="0"/>
          <a:chOff x="0" y="0"/>
          <a:chExt cx="0" cy="0"/>
        </a:xfrm>
      </p:grpSpPr>
      <p:sp>
        <p:nvSpPr>
          <p:cNvPr id="129" name="Google Shape;129;p5"/>
          <p:cNvSpPr txBox="1"/>
          <p:nvPr/>
        </p:nvSpPr>
        <p:spPr>
          <a:xfrm>
            <a:off x="3400317" y="939784"/>
            <a:ext cx="3999000" cy="17202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400" u="none" cap="none" strike="noStrike">
                <a:solidFill>
                  <a:srgbClr val="004993"/>
                </a:solidFill>
                <a:latin typeface="Open Sans"/>
                <a:ea typeface="Open Sans"/>
                <a:cs typeface="Open Sans"/>
                <a:sym typeface="Open Sans"/>
              </a:rPr>
              <a:t>Le OER dovrebbero essere riusabili</a:t>
            </a:r>
            <a:endParaRPr b="1" i="0" sz="3100" u="none" cap="none" strike="noStrike">
              <a:solidFill>
                <a:srgbClr val="004993"/>
              </a:solidFill>
              <a:latin typeface="Open Sans"/>
              <a:ea typeface="Open Sans"/>
              <a:cs typeface="Open Sans"/>
              <a:sym typeface="Open Sans"/>
            </a:endParaRPr>
          </a:p>
        </p:txBody>
      </p:sp>
      <p:sp>
        <p:nvSpPr>
          <p:cNvPr id="130" name="Google Shape;130;p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31" name="Google Shape;131;p5"/>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32" name="Google Shape;132;p5"/>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133" name="Google Shape;133;p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34" name="Google Shape;134;p5"/>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8" name="Shape 138"/>
        <p:cNvGrpSpPr/>
        <p:nvPr/>
      </p:nvGrpSpPr>
      <p:grpSpPr>
        <a:xfrm>
          <a:off x="0" y="0"/>
          <a:ext cx="0" cy="0"/>
          <a:chOff x="0" y="0"/>
          <a:chExt cx="0" cy="0"/>
        </a:xfrm>
      </p:grpSpPr>
      <p:sp>
        <p:nvSpPr>
          <p:cNvPr id="139" name="Google Shape;139;p6"/>
          <p:cNvSpPr txBox="1"/>
          <p:nvPr/>
        </p:nvSpPr>
        <p:spPr>
          <a:xfrm>
            <a:off x="1944775" y="190226"/>
            <a:ext cx="5216100" cy="950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2600" u="none" cap="none" strike="noStrike">
                <a:solidFill>
                  <a:srgbClr val="004993"/>
                </a:solidFill>
                <a:latin typeface="Open Sans"/>
                <a:ea typeface="Open Sans"/>
                <a:cs typeface="Open Sans"/>
                <a:sym typeface="Open Sans"/>
              </a:rPr>
              <a:t>Che cosa sono le licenze aperte?</a:t>
            </a:r>
            <a:endParaRPr b="1" i="0" sz="2600" u="none" cap="none" strike="noStrike">
              <a:solidFill>
                <a:srgbClr val="004993"/>
              </a:solidFill>
              <a:latin typeface="Open Sans"/>
              <a:ea typeface="Open Sans"/>
              <a:cs typeface="Open Sans"/>
              <a:sym typeface="Open Sans"/>
            </a:endParaRPr>
          </a:p>
        </p:txBody>
      </p:sp>
      <p:sp>
        <p:nvSpPr>
          <p:cNvPr id="140" name="Google Shape;140;p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41" name="Google Shape;141;p6"/>
          <p:cNvSpPr txBox="1"/>
          <p:nvPr/>
        </p:nvSpPr>
        <p:spPr>
          <a:xfrm>
            <a:off x="1944775" y="1365525"/>
            <a:ext cx="5313600" cy="1604700"/>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chemeClr val="dk1"/>
              </a:buClr>
              <a:buSzPts val="1100"/>
              <a:buFont typeface="Arial"/>
              <a:buNone/>
            </a:pPr>
            <a:r>
              <a:rPr b="0" i="0" lang="en" sz="1400" u="none" cap="none" strike="noStrike">
                <a:solidFill>
                  <a:srgbClr val="004993"/>
                </a:solidFill>
                <a:latin typeface="Open Sans"/>
                <a:ea typeface="Open Sans"/>
                <a:cs typeface="Open Sans"/>
                <a:sym typeface="Open Sans"/>
              </a:rPr>
              <a:t>“Le risorse educative aperte (OER) sono materiali di apprendimento, insegnamento e ricerca in qualsiasi formato e mezzo che risiedono in pubblico dominio o sono protetti da copyright rilasciati con una licenza aperta, che consente l’accesso, il riutilizzo, riutilizzo, adattamento e ridistribuzione da parte di altri."</a:t>
            </a:r>
            <a:endParaRPr b="0" i="0" sz="1600" u="none" cap="none" strike="noStrike">
              <a:solidFill>
                <a:srgbClr val="000000"/>
              </a:solidFill>
              <a:latin typeface="Arial"/>
              <a:ea typeface="Arial"/>
              <a:cs typeface="Arial"/>
              <a:sym typeface="Arial"/>
            </a:endParaRPr>
          </a:p>
        </p:txBody>
      </p:sp>
      <p:pic>
        <p:nvPicPr>
          <p:cNvPr id="142" name="Google Shape;142;p6"/>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43" name="Google Shape;143;p6"/>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44" name="Google Shape;144;p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45" name="Google Shape;145;p6"/>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46" name="Google Shape;146;p6"/>
          <p:cNvSpPr txBox="1"/>
          <p:nvPr/>
        </p:nvSpPr>
        <p:spPr>
          <a:xfrm>
            <a:off x="1907850" y="3048706"/>
            <a:ext cx="5109000" cy="4581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1100"/>
              <a:buFont typeface="Arial"/>
              <a:buNone/>
            </a:pPr>
            <a:r>
              <a:rPr b="1" i="0" lang="en" sz="1000" u="none" cap="none" strike="noStrike">
                <a:solidFill>
                  <a:srgbClr val="45BEDF"/>
                </a:solidFill>
                <a:latin typeface="Open Sans"/>
                <a:ea typeface="Open Sans"/>
                <a:cs typeface="Open Sans"/>
                <a:sym typeface="Open Sans"/>
              </a:rPr>
              <a:t>Dalla Raccomandazione dell’UNESCO sulle risorse educative aperte (traduzione italiana a cura di AIB): </a:t>
            </a:r>
            <a:r>
              <a:rPr b="0" i="0" lang="en" sz="1000" u="sng" cap="none" strike="noStrike">
                <a:solidFill>
                  <a:srgbClr val="45BEDF"/>
                </a:solidFill>
                <a:latin typeface="Open Sans"/>
                <a:ea typeface="Open Sans"/>
                <a:cs typeface="Open Sans"/>
                <a:sym typeface="Open Sans"/>
                <a:hlinkClick r:id="rId5">
                  <a:extLst>
                    <a:ext uri="{A12FA001-AC4F-418D-AE19-62706E023703}">
                      <ahyp:hlinkClr val="tx"/>
                    </a:ext>
                  </a:extLst>
                </a:hlinkClick>
              </a:rPr>
              <a:t>https://tinyurl.com/oerre</a:t>
            </a:r>
            <a:r>
              <a:rPr b="0" i="0" lang="en" sz="1000" u="sng" cap="none" strike="noStrike">
                <a:solidFill>
                  <a:srgbClr val="45BEDF"/>
                </a:solidFill>
                <a:latin typeface="Open Sans"/>
                <a:ea typeface="Open Sans"/>
                <a:cs typeface="Open Sans"/>
                <a:sym typeface="Open Sans"/>
              </a:rPr>
              <a:t>c</a:t>
            </a:r>
            <a:endParaRPr b="1" i="0" sz="1100" u="none" cap="none" strike="noStrike">
              <a:solidFill>
                <a:srgbClr val="000000"/>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